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90" r:id="rId2"/>
    <p:sldId id="256" r:id="rId3"/>
    <p:sldId id="257" r:id="rId4"/>
    <p:sldId id="291" r:id="rId5"/>
    <p:sldId id="292" r:id="rId6"/>
    <p:sldId id="293" r:id="rId7"/>
    <p:sldId id="258" r:id="rId8"/>
    <p:sldId id="259" r:id="rId9"/>
    <p:sldId id="260" r:id="rId10"/>
    <p:sldId id="261" r:id="rId11"/>
    <p:sldId id="262" r:id="rId12"/>
    <p:sldId id="263" r:id="rId13"/>
    <p:sldId id="264" r:id="rId14"/>
    <p:sldId id="266" r:id="rId15"/>
    <p:sldId id="267" r:id="rId16"/>
    <p:sldId id="287" r:id="rId17"/>
    <p:sldId id="284" r:id="rId18"/>
    <p:sldId id="268" r:id="rId19"/>
    <p:sldId id="285" r:id="rId20"/>
    <p:sldId id="288" r:id="rId21"/>
    <p:sldId id="286" r:id="rId22"/>
    <p:sldId id="289" r:id="rId23"/>
    <p:sldId id="265" r:id="rId24"/>
    <p:sldId id="270" r:id="rId25"/>
    <p:sldId id="271" r:id="rId26"/>
    <p:sldId id="272" r:id="rId27"/>
    <p:sldId id="269" r:id="rId28"/>
    <p:sldId id="273" r:id="rId29"/>
    <p:sldId id="274" r:id="rId30"/>
    <p:sldId id="275" r:id="rId31"/>
    <p:sldId id="276" r:id="rId32"/>
    <p:sldId id="277" r:id="rId33"/>
    <p:sldId id="278" r:id="rId34"/>
    <p:sldId id="281" r:id="rId35"/>
    <p:sldId id="279" r:id="rId36"/>
    <p:sldId id="280" r:id="rId37"/>
    <p:sldId id="282" r:id="rId38"/>
    <p:sldId id="283" r:id="rId39"/>
  </p:sldIdLst>
  <p:sldSz cx="9144000" cy="6858000" type="screen4x3"/>
  <p:notesSz cx="7315200" cy="9601200"/>
  <p:defaultTextStyle>
    <a:defPPr>
      <a:defRPr lang="en-US"/>
    </a:defPPr>
    <a:lvl1pPr algn="l" rtl="0" fontAlgn="base">
      <a:spcBef>
        <a:spcPct val="0"/>
      </a:spcBef>
      <a:spcAft>
        <a:spcPct val="0"/>
      </a:spcAft>
      <a:defRPr sz="2400" b="1" kern="1200">
        <a:solidFill>
          <a:srgbClr val="FFFFCC"/>
        </a:solidFill>
        <a:latin typeface="Times New Roman" pitchFamily="18" charset="0"/>
        <a:ea typeface="+mn-ea"/>
        <a:cs typeface="+mn-cs"/>
      </a:defRPr>
    </a:lvl1pPr>
    <a:lvl2pPr marL="457200" algn="l" rtl="0" fontAlgn="base">
      <a:spcBef>
        <a:spcPct val="0"/>
      </a:spcBef>
      <a:spcAft>
        <a:spcPct val="0"/>
      </a:spcAft>
      <a:defRPr sz="2400" b="1" kern="1200">
        <a:solidFill>
          <a:srgbClr val="FFFFCC"/>
        </a:solidFill>
        <a:latin typeface="Times New Roman" pitchFamily="18" charset="0"/>
        <a:ea typeface="+mn-ea"/>
        <a:cs typeface="+mn-cs"/>
      </a:defRPr>
    </a:lvl2pPr>
    <a:lvl3pPr marL="914400" algn="l" rtl="0" fontAlgn="base">
      <a:spcBef>
        <a:spcPct val="0"/>
      </a:spcBef>
      <a:spcAft>
        <a:spcPct val="0"/>
      </a:spcAft>
      <a:defRPr sz="2400" b="1" kern="1200">
        <a:solidFill>
          <a:srgbClr val="FFFFCC"/>
        </a:solidFill>
        <a:latin typeface="Times New Roman" pitchFamily="18" charset="0"/>
        <a:ea typeface="+mn-ea"/>
        <a:cs typeface="+mn-cs"/>
      </a:defRPr>
    </a:lvl3pPr>
    <a:lvl4pPr marL="1371600" algn="l" rtl="0" fontAlgn="base">
      <a:spcBef>
        <a:spcPct val="0"/>
      </a:spcBef>
      <a:spcAft>
        <a:spcPct val="0"/>
      </a:spcAft>
      <a:defRPr sz="2400" b="1" kern="1200">
        <a:solidFill>
          <a:srgbClr val="FFFFCC"/>
        </a:solidFill>
        <a:latin typeface="Times New Roman" pitchFamily="18" charset="0"/>
        <a:ea typeface="+mn-ea"/>
        <a:cs typeface="+mn-cs"/>
      </a:defRPr>
    </a:lvl4pPr>
    <a:lvl5pPr marL="1828800" algn="l" rtl="0" fontAlgn="base">
      <a:spcBef>
        <a:spcPct val="0"/>
      </a:spcBef>
      <a:spcAft>
        <a:spcPct val="0"/>
      </a:spcAft>
      <a:defRPr sz="2400" b="1" kern="1200">
        <a:solidFill>
          <a:srgbClr val="FFFFCC"/>
        </a:solidFill>
        <a:latin typeface="Times New Roman" pitchFamily="18" charset="0"/>
        <a:ea typeface="+mn-ea"/>
        <a:cs typeface="+mn-cs"/>
      </a:defRPr>
    </a:lvl5pPr>
    <a:lvl6pPr marL="2286000" algn="l" defTabSz="914400" rtl="0" eaLnBrk="1" latinLnBrk="0" hangingPunct="1">
      <a:defRPr sz="2400" b="1" kern="1200">
        <a:solidFill>
          <a:srgbClr val="FFFFCC"/>
        </a:solidFill>
        <a:latin typeface="Times New Roman" pitchFamily="18" charset="0"/>
        <a:ea typeface="+mn-ea"/>
        <a:cs typeface="+mn-cs"/>
      </a:defRPr>
    </a:lvl6pPr>
    <a:lvl7pPr marL="2743200" algn="l" defTabSz="914400" rtl="0" eaLnBrk="1" latinLnBrk="0" hangingPunct="1">
      <a:defRPr sz="2400" b="1" kern="1200">
        <a:solidFill>
          <a:srgbClr val="FFFFCC"/>
        </a:solidFill>
        <a:latin typeface="Times New Roman" pitchFamily="18" charset="0"/>
        <a:ea typeface="+mn-ea"/>
        <a:cs typeface="+mn-cs"/>
      </a:defRPr>
    </a:lvl7pPr>
    <a:lvl8pPr marL="3200400" algn="l" defTabSz="914400" rtl="0" eaLnBrk="1" latinLnBrk="0" hangingPunct="1">
      <a:defRPr sz="2400" b="1" kern="1200">
        <a:solidFill>
          <a:srgbClr val="FFFFCC"/>
        </a:solidFill>
        <a:latin typeface="Times New Roman" pitchFamily="18" charset="0"/>
        <a:ea typeface="+mn-ea"/>
        <a:cs typeface="+mn-cs"/>
      </a:defRPr>
    </a:lvl8pPr>
    <a:lvl9pPr marL="3657600" algn="l" defTabSz="914400" rtl="0" eaLnBrk="1" latinLnBrk="0" hangingPunct="1">
      <a:defRPr sz="2400" b="1" kern="1200">
        <a:solidFill>
          <a:srgbClr val="FFFFCC"/>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88" autoAdjust="0"/>
  </p:normalViewPr>
  <p:slideViewPr>
    <p:cSldViewPr>
      <p:cViewPr varScale="1">
        <p:scale>
          <a:sx n="61" d="100"/>
          <a:sy n="61" d="100"/>
        </p:scale>
        <p:origin x="-7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pPr>
              <a:defRPr/>
            </a:pPr>
            <a:endParaRPr lang="en-US"/>
          </a:p>
        </p:txBody>
      </p:sp>
      <p:sp>
        <p:nvSpPr>
          <p:cNvPr id="3" name="Date Placeholder 2"/>
          <p:cNvSpPr>
            <a:spLocks noGrp="1"/>
          </p:cNvSpPr>
          <p:nvPr>
            <p:ph type="dt" sz="quarter" idx="1"/>
          </p:nvPr>
        </p:nvSpPr>
        <p:spPr>
          <a:xfrm>
            <a:off x="4143587" y="0"/>
            <a:ext cx="3169920" cy="480388"/>
          </a:xfrm>
          <a:prstGeom prst="rect">
            <a:avLst/>
          </a:prstGeom>
        </p:spPr>
        <p:txBody>
          <a:bodyPr vert="horz" lIns="95747" tIns="47873" rIns="95747" bIns="47873" rtlCol="0"/>
          <a:lstStyle>
            <a:lvl1pPr algn="r">
              <a:defRPr sz="1300"/>
            </a:lvl1pPr>
          </a:lstStyle>
          <a:p>
            <a:pPr>
              <a:defRPr/>
            </a:pPr>
            <a:fld id="{648316EF-6B7F-4D51-96D1-7B35AC5713A3}" type="datetimeFigureOut">
              <a:rPr lang="en-US"/>
              <a:pPr>
                <a:defRPr/>
              </a:pPr>
              <a:t>1/13/2010</a:t>
            </a:fld>
            <a:endParaRPr lang="en-US"/>
          </a:p>
        </p:txBody>
      </p:sp>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47" tIns="47873" rIns="95747" bIns="47873" rtlCol="0" anchor="b"/>
          <a:lstStyle>
            <a:lvl1pPr algn="r">
              <a:defRPr sz="1300"/>
            </a:lvl1pPr>
          </a:lstStyle>
          <a:p>
            <a:pPr>
              <a:defRPr/>
            </a:pPr>
            <a:fld id="{02C06077-B7BD-4979-952D-4A9FE05F28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EB78F-9606-468F-B674-1EF751AB1F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B82CE-08AF-4AA3-8660-3D6702290B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CC859-AA62-4285-993B-785777CDFE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B4B7A-863A-491F-901D-4F039F453E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79AF8A-B74C-4F00-A592-CA5630F33A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AE7D1-F088-442F-9173-FD51B449FB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6210E7-78E3-43FB-8974-51C5AC3BCC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8EA330-A809-4346-8414-A44656AC23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B53185-9026-4ED4-8919-CAC1524655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F46D10-7795-4754-9A2C-52B14576EE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C303DD-BC1C-4A97-B1D6-9EEDCC8668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BF6FD5-7CBC-49AE-9BFB-6AC1FFA1EC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37921-1574-4B70-8E7F-54E99320E9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C84413EC-D2D0-45D9-A564-8253642EF05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culty.washington.edu/kepeter/119/images/larynx_interior.jpg"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lstStyle/>
          <a:p>
            <a:r>
              <a:rPr lang="en-US" b="1" smtClean="0">
                <a:solidFill>
                  <a:schemeClr val="tx1"/>
                </a:solidFill>
              </a:rPr>
              <a:t>Bio&amp; 242: </a:t>
            </a:r>
            <a:br>
              <a:rPr lang="en-US" b="1" smtClean="0">
                <a:solidFill>
                  <a:schemeClr val="tx1"/>
                </a:solidFill>
              </a:rPr>
            </a:br>
            <a:r>
              <a:rPr lang="en-US" b="1" smtClean="0">
                <a:solidFill>
                  <a:schemeClr val="tx1"/>
                </a:solidFill>
              </a:rPr>
              <a:t>Unit 2 / Lecture 2</a:t>
            </a:r>
          </a:p>
        </p:txBody>
      </p:sp>
      <p:pic>
        <p:nvPicPr>
          <p:cNvPr id="2051" name="Picture 2" descr="C:\Documents and Settings\GaryB.SFCC\Local Settings\Temporary Internet Files\Content.IE5\XX2UYPY9\MCHM00250_0000[1].wmf"/>
          <p:cNvPicPr>
            <a:picLocks noChangeAspect="1" noChangeArrowheads="1"/>
          </p:cNvPicPr>
          <p:nvPr/>
        </p:nvPicPr>
        <p:blipFill>
          <a:blip r:embed="rId2" cstate="print"/>
          <a:srcRect/>
          <a:stretch>
            <a:fillRect/>
          </a:stretch>
        </p:blipFill>
        <p:spPr bwMode="auto">
          <a:xfrm>
            <a:off x="2667000" y="2209800"/>
            <a:ext cx="36258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295400"/>
          </a:xfrm>
        </p:spPr>
        <p:txBody>
          <a:bodyPr/>
          <a:lstStyle/>
          <a:p>
            <a:pPr eaLnBrk="1" hangingPunct="1"/>
            <a:r>
              <a:rPr lang="en-US" sz="4000" b="1" smtClean="0">
                <a:solidFill>
                  <a:schemeClr val="tx1"/>
                </a:solidFill>
              </a:rPr>
              <a:t>Pulmonary Ventilation</a:t>
            </a:r>
            <a:br>
              <a:rPr lang="en-US" sz="4000" b="1" smtClean="0">
                <a:solidFill>
                  <a:schemeClr val="tx1"/>
                </a:solidFill>
              </a:rPr>
            </a:br>
            <a:r>
              <a:rPr lang="en-US" sz="4000" b="1" smtClean="0">
                <a:solidFill>
                  <a:schemeClr val="tx1"/>
                </a:solidFill>
              </a:rPr>
              <a:t>Inspiration</a:t>
            </a:r>
          </a:p>
        </p:txBody>
      </p:sp>
      <p:sp>
        <p:nvSpPr>
          <p:cNvPr id="8195" name="Rectangle 3"/>
          <p:cNvSpPr>
            <a:spLocks noGrp="1" noChangeArrowheads="1"/>
          </p:cNvSpPr>
          <p:nvPr>
            <p:ph type="body" sz="half" idx="1"/>
          </p:nvPr>
        </p:nvSpPr>
        <p:spPr>
          <a:xfrm>
            <a:off x="0" y="1524000"/>
            <a:ext cx="4191000" cy="4114800"/>
          </a:xfrm>
        </p:spPr>
        <p:txBody>
          <a:bodyPr/>
          <a:lstStyle/>
          <a:p>
            <a:pPr eaLnBrk="1" hangingPunct="1">
              <a:lnSpc>
                <a:spcPct val="90000"/>
              </a:lnSpc>
            </a:pPr>
            <a:r>
              <a:rPr lang="en-US" sz="2400" b="1" smtClean="0"/>
              <a:t>Muscles of Inspiration</a:t>
            </a:r>
          </a:p>
          <a:p>
            <a:pPr eaLnBrk="1" hangingPunct="1">
              <a:lnSpc>
                <a:spcPct val="90000"/>
              </a:lnSpc>
              <a:buFontTx/>
              <a:buNone/>
            </a:pPr>
            <a:r>
              <a:rPr lang="en-US" sz="2400" b="1" smtClean="0"/>
              <a:t>	Primary Muscle:</a:t>
            </a:r>
          </a:p>
          <a:p>
            <a:pPr eaLnBrk="1" hangingPunct="1">
              <a:lnSpc>
                <a:spcPct val="90000"/>
              </a:lnSpc>
              <a:buFontTx/>
              <a:buNone/>
            </a:pPr>
            <a:r>
              <a:rPr lang="en-US" sz="2400" b="1" smtClean="0"/>
              <a:t>	</a:t>
            </a:r>
            <a:r>
              <a:rPr lang="en-US" sz="2000" b="1" smtClean="0"/>
              <a:t>	Diaphragm – only muscle active during normal breathing or eupnea</a:t>
            </a:r>
          </a:p>
          <a:p>
            <a:pPr eaLnBrk="1" hangingPunct="1">
              <a:lnSpc>
                <a:spcPct val="90000"/>
              </a:lnSpc>
              <a:buFontTx/>
              <a:buNone/>
            </a:pPr>
            <a:r>
              <a:rPr lang="en-US" sz="2400" b="1" smtClean="0"/>
              <a:t>	Secondary Muscles</a:t>
            </a:r>
          </a:p>
          <a:p>
            <a:pPr eaLnBrk="1" hangingPunct="1">
              <a:lnSpc>
                <a:spcPct val="90000"/>
              </a:lnSpc>
              <a:buFontTx/>
              <a:buNone/>
            </a:pPr>
            <a:r>
              <a:rPr lang="en-US" sz="2400" b="1" smtClean="0"/>
              <a:t>	</a:t>
            </a:r>
            <a:r>
              <a:rPr lang="en-US" sz="2000" b="1" smtClean="0"/>
              <a:t>Active during deep breathing</a:t>
            </a:r>
          </a:p>
          <a:p>
            <a:pPr eaLnBrk="1" hangingPunct="1">
              <a:lnSpc>
                <a:spcPct val="90000"/>
              </a:lnSpc>
              <a:buFontTx/>
              <a:buNone/>
            </a:pPr>
            <a:r>
              <a:rPr lang="en-US" sz="2400" b="1" smtClean="0"/>
              <a:t>		</a:t>
            </a:r>
            <a:r>
              <a:rPr lang="en-US" sz="2000" b="1" smtClean="0"/>
              <a:t>Sternocleidomastoid</a:t>
            </a:r>
          </a:p>
          <a:p>
            <a:pPr eaLnBrk="1" hangingPunct="1">
              <a:lnSpc>
                <a:spcPct val="90000"/>
              </a:lnSpc>
              <a:buFontTx/>
              <a:buNone/>
            </a:pPr>
            <a:r>
              <a:rPr lang="en-US" sz="2000" b="1" smtClean="0"/>
              <a:t>		Scalenes</a:t>
            </a:r>
          </a:p>
          <a:p>
            <a:pPr eaLnBrk="1" hangingPunct="1">
              <a:lnSpc>
                <a:spcPct val="90000"/>
              </a:lnSpc>
              <a:buFontTx/>
              <a:buNone/>
            </a:pPr>
            <a:r>
              <a:rPr lang="en-US" sz="2000" b="1" smtClean="0"/>
              <a:t>		External Intercostals</a:t>
            </a:r>
          </a:p>
          <a:p>
            <a:pPr eaLnBrk="1" hangingPunct="1">
              <a:lnSpc>
                <a:spcPct val="90000"/>
              </a:lnSpc>
              <a:buFontTx/>
              <a:buNone/>
            </a:pPr>
            <a:endParaRPr lang="en-US" sz="2000" b="1" smtClean="0"/>
          </a:p>
        </p:txBody>
      </p:sp>
      <p:pic>
        <p:nvPicPr>
          <p:cNvPr id="8196" name="Picture 6" descr="177652"/>
          <p:cNvPicPr>
            <a:picLocks noGrp="1" noChangeAspect="1" noChangeArrowheads="1"/>
          </p:cNvPicPr>
          <p:nvPr>
            <p:ph type="clipArt" sz="half" idx="2"/>
          </p:nvPr>
        </p:nvPicPr>
        <p:blipFill>
          <a:blip r:embed="rId2" cstate="print"/>
          <a:srcRect/>
          <a:stretch>
            <a:fillRect/>
          </a:stretch>
        </p:blipFill>
        <p:spPr>
          <a:xfrm>
            <a:off x="3886200" y="1600200"/>
            <a:ext cx="5257800" cy="490061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295400"/>
          </a:xfrm>
        </p:spPr>
        <p:txBody>
          <a:bodyPr/>
          <a:lstStyle/>
          <a:p>
            <a:pPr eaLnBrk="1" hangingPunct="1"/>
            <a:r>
              <a:rPr lang="en-US" sz="4000" b="1" smtClean="0">
                <a:solidFill>
                  <a:schemeClr val="tx1"/>
                </a:solidFill>
              </a:rPr>
              <a:t>Pulmonary Ventilation</a:t>
            </a:r>
            <a:br>
              <a:rPr lang="en-US" sz="4000" b="1" smtClean="0">
                <a:solidFill>
                  <a:schemeClr val="tx1"/>
                </a:solidFill>
              </a:rPr>
            </a:br>
            <a:r>
              <a:rPr lang="en-US" sz="4000" b="1" smtClean="0">
                <a:solidFill>
                  <a:schemeClr val="tx1"/>
                </a:solidFill>
              </a:rPr>
              <a:t>Expiration</a:t>
            </a:r>
          </a:p>
        </p:txBody>
      </p:sp>
      <p:sp>
        <p:nvSpPr>
          <p:cNvPr id="9219" name="Rectangle 3"/>
          <p:cNvSpPr>
            <a:spLocks noGrp="1" noChangeArrowheads="1"/>
          </p:cNvSpPr>
          <p:nvPr>
            <p:ph type="body" sz="half" idx="1"/>
          </p:nvPr>
        </p:nvSpPr>
        <p:spPr>
          <a:xfrm>
            <a:off x="0" y="1600200"/>
            <a:ext cx="4191000" cy="5257800"/>
          </a:xfrm>
        </p:spPr>
        <p:txBody>
          <a:bodyPr/>
          <a:lstStyle/>
          <a:p>
            <a:pPr eaLnBrk="1" hangingPunct="1"/>
            <a:r>
              <a:rPr lang="en-US" sz="2400" b="1" smtClean="0"/>
              <a:t>Muscles of Expiration</a:t>
            </a:r>
          </a:p>
          <a:p>
            <a:pPr eaLnBrk="1" hangingPunct="1">
              <a:buFontTx/>
              <a:buNone/>
            </a:pPr>
            <a:r>
              <a:rPr lang="en-US" sz="2400" b="1" smtClean="0"/>
              <a:t>	Primary Muscle:</a:t>
            </a:r>
          </a:p>
          <a:p>
            <a:pPr eaLnBrk="1" hangingPunct="1">
              <a:buFontTx/>
              <a:buNone/>
            </a:pPr>
            <a:r>
              <a:rPr lang="en-US" sz="2800" b="1" smtClean="0"/>
              <a:t>		</a:t>
            </a:r>
            <a:r>
              <a:rPr lang="en-US" sz="2000" b="1" smtClean="0"/>
              <a:t>Diaphragm is inactive</a:t>
            </a:r>
          </a:p>
          <a:p>
            <a:pPr eaLnBrk="1" hangingPunct="1">
              <a:buFontTx/>
              <a:buNone/>
            </a:pPr>
            <a:r>
              <a:rPr lang="en-US" sz="2800" b="1" smtClean="0"/>
              <a:t>	</a:t>
            </a:r>
            <a:r>
              <a:rPr lang="en-US" sz="2400" b="1" smtClean="0"/>
              <a:t>Secondary Muscles active during deep breathing:</a:t>
            </a:r>
          </a:p>
          <a:p>
            <a:pPr eaLnBrk="1" hangingPunct="1">
              <a:buFontTx/>
              <a:buNone/>
            </a:pPr>
            <a:r>
              <a:rPr lang="en-US" sz="2800" b="1" smtClean="0"/>
              <a:t>		</a:t>
            </a:r>
            <a:r>
              <a:rPr lang="en-US" sz="2000" b="1" smtClean="0"/>
              <a:t>Internal Intercostals</a:t>
            </a:r>
          </a:p>
          <a:p>
            <a:pPr eaLnBrk="1" hangingPunct="1">
              <a:buFontTx/>
              <a:buNone/>
            </a:pPr>
            <a:r>
              <a:rPr lang="en-US" sz="2000" b="1" smtClean="0"/>
              <a:t>		External Oblique</a:t>
            </a:r>
          </a:p>
          <a:p>
            <a:pPr eaLnBrk="1" hangingPunct="1">
              <a:buFontTx/>
              <a:buNone/>
            </a:pPr>
            <a:r>
              <a:rPr lang="en-US" sz="2000" b="1" smtClean="0"/>
              <a:t>		Internal Oblique</a:t>
            </a:r>
          </a:p>
          <a:p>
            <a:pPr eaLnBrk="1" hangingPunct="1">
              <a:buFontTx/>
              <a:buNone/>
            </a:pPr>
            <a:r>
              <a:rPr lang="en-US" sz="2000" b="1" smtClean="0"/>
              <a:t>		Transversus Abdominis</a:t>
            </a:r>
          </a:p>
          <a:p>
            <a:pPr eaLnBrk="1" hangingPunct="1">
              <a:buFontTx/>
              <a:buNone/>
            </a:pPr>
            <a:r>
              <a:rPr lang="en-US" sz="2000" b="1" smtClean="0"/>
              <a:t>		Rectus Abdominis</a:t>
            </a:r>
          </a:p>
          <a:p>
            <a:pPr eaLnBrk="1" hangingPunct="1">
              <a:buFontTx/>
              <a:buNone/>
            </a:pPr>
            <a:endParaRPr lang="en-US" sz="2400" b="1" smtClean="0"/>
          </a:p>
          <a:p>
            <a:pPr eaLnBrk="1" hangingPunct="1">
              <a:buFontTx/>
              <a:buNone/>
            </a:pPr>
            <a:endParaRPr lang="en-US" sz="2400" b="1" smtClean="0"/>
          </a:p>
        </p:txBody>
      </p:sp>
      <p:pic>
        <p:nvPicPr>
          <p:cNvPr id="9220" name="Picture 4" descr="177652"/>
          <p:cNvPicPr>
            <a:picLocks noGrp="1" noChangeAspect="1" noChangeArrowheads="1"/>
          </p:cNvPicPr>
          <p:nvPr>
            <p:ph type="clipArt" sz="half" idx="2"/>
          </p:nvPr>
        </p:nvPicPr>
        <p:blipFill>
          <a:blip r:embed="rId2" cstate="print"/>
          <a:srcRect/>
          <a:stretch>
            <a:fillRect/>
          </a:stretch>
        </p:blipFill>
        <p:spPr>
          <a:xfrm>
            <a:off x="3886200" y="1676400"/>
            <a:ext cx="5257800" cy="490061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81000"/>
            <a:ext cx="8382000" cy="1219200"/>
          </a:xfrm>
        </p:spPr>
        <p:txBody>
          <a:bodyPr/>
          <a:lstStyle/>
          <a:p>
            <a:pPr eaLnBrk="1" hangingPunct="1"/>
            <a:r>
              <a:rPr lang="en-US" sz="4000" b="1" smtClean="0">
                <a:solidFill>
                  <a:schemeClr val="tx1"/>
                </a:solidFill>
              </a:rPr>
              <a:t>Pressure Changes in Pulmonary Ventilation and Boyle’s Law</a:t>
            </a:r>
          </a:p>
        </p:txBody>
      </p:sp>
      <p:sp>
        <p:nvSpPr>
          <p:cNvPr id="10243" name="Rectangle 3"/>
          <p:cNvSpPr>
            <a:spLocks noGrp="1" noChangeArrowheads="1"/>
          </p:cNvSpPr>
          <p:nvPr>
            <p:ph type="body" sz="half" idx="1"/>
          </p:nvPr>
        </p:nvSpPr>
        <p:spPr>
          <a:xfrm>
            <a:off x="0" y="1600200"/>
            <a:ext cx="3810000" cy="838200"/>
          </a:xfrm>
        </p:spPr>
        <p:txBody>
          <a:bodyPr/>
          <a:lstStyle/>
          <a:p>
            <a:pPr eaLnBrk="1" hangingPunct="1">
              <a:buFontTx/>
              <a:buNone/>
            </a:pPr>
            <a:r>
              <a:rPr lang="en-US" sz="2400" b="1" smtClean="0"/>
              <a:t>Pressure is inversely related to Volume</a:t>
            </a:r>
          </a:p>
        </p:txBody>
      </p:sp>
      <p:pic>
        <p:nvPicPr>
          <p:cNvPr id="10244" name="Picture 6" descr="177653"/>
          <p:cNvPicPr>
            <a:picLocks noGrp="1" noChangeAspect="1" noChangeArrowheads="1"/>
          </p:cNvPicPr>
          <p:nvPr>
            <p:ph type="clipArt" sz="half" idx="2"/>
          </p:nvPr>
        </p:nvPicPr>
        <p:blipFill>
          <a:blip r:embed="rId2" cstate="print"/>
          <a:srcRect/>
          <a:stretch>
            <a:fillRect/>
          </a:stretch>
        </p:blipFill>
        <p:spPr>
          <a:xfrm>
            <a:off x="4724400" y="1981200"/>
            <a:ext cx="4419600" cy="4648200"/>
          </a:xfrm>
          <a:noFill/>
        </p:spPr>
      </p:pic>
      <p:pic>
        <p:nvPicPr>
          <p:cNvPr id="10245" name="Picture 7" descr="177651"/>
          <p:cNvPicPr>
            <a:picLocks noChangeAspect="1" noChangeArrowheads="1"/>
          </p:cNvPicPr>
          <p:nvPr/>
        </p:nvPicPr>
        <p:blipFill>
          <a:blip r:embed="rId3" cstate="print"/>
          <a:srcRect/>
          <a:stretch>
            <a:fillRect/>
          </a:stretch>
        </p:blipFill>
        <p:spPr bwMode="auto">
          <a:xfrm>
            <a:off x="0" y="2514600"/>
            <a:ext cx="4724400" cy="391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pPr eaLnBrk="1" hangingPunct="1"/>
            <a:r>
              <a:rPr lang="en-US" sz="4000" b="1" smtClean="0">
                <a:solidFill>
                  <a:schemeClr val="tx1"/>
                </a:solidFill>
              </a:rPr>
              <a:t>Summary of Inspiratory and Expiratory Events</a:t>
            </a:r>
          </a:p>
        </p:txBody>
      </p:sp>
      <p:pic>
        <p:nvPicPr>
          <p:cNvPr id="11267" name="Picture 5" descr="177654"/>
          <p:cNvPicPr>
            <a:picLocks noGrp="1" noChangeAspect="1" noChangeArrowheads="1"/>
          </p:cNvPicPr>
          <p:nvPr>
            <p:ph type="chart" idx="1"/>
          </p:nvPr>
        </p:nvPicPr>
        <p:blipFill>
          <a:blip r:embed="rId2" cstate="print"/>
          <a:srcRect/>
          <a:stretch>
            <a:fillRect/>
          </a:stretch>
        </p:blipFill>
        <p:spPr>
          <a:xfrm>
            <a:off x="304800" y="1447800"/>
            <a:ext cx="8610600" cy="489267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610600" cy="1143000"/>
          </a:xfrm>
        </p:spPr>
        <p:txBody>
          <a:bodyPr/>
          <a:lstStyle/>
          <a:p>
            <a:pPr eaLnBrk="1" hangingPunct="1"/>
            <a:r>
              <a:rPr lang="en-US" sz="4000" b="1" smtClean="0">
                <a:solidFill>
                  <a:schemeClr val="tx1"/>
                </a:solidFill>
              </a:rPr>
              <a:t>Factors Affecting Pulmonary Ventilation</a:t>
            </a:r>
          </a:p>
        </p:txBody>
      </p:sp>
      <p:sp>
        <p:nvSpPr>
          <p:cNvPr id="12291" name="Rectangle 3"/>
          <p:cNvSpPr>
            <a:spLocks noGrp="1" noChangeArrowheads="1"/>
          </p:cNvSpPr>
          <p:nvPr>
            <p:ph type="body" sz="half" idx="1"/>
          </p:nvPr>
        </p:nvSpPr>
        <p:spPr>
          <a:xfrm>
            <a:off x="0" y="1524000"/>
            <a:ext cx="3810000" cy="4495800"/>
          </a:xfrm>
        </p:spPr>
        <p:txBody>
          <a:bodyPr/>
          <a:lstStyle/>
          <a:p>
            <a:pPr eaLnBrk="1" hangingPunct="1"/>
            <a:r>
              <a:rPr lang="en-US" sz="2400" b="1" smtClean="0"/>
              <a:t>Surface Tension</a:t>
            </a:r>
          </a:p>
          <a:p>
            <a:pPr eaLnBrk="1" hangingPunct="1">
              <a:buFontTx/>
              <a:buNone/>
            </a:pPr>
            <a:r>
              <a:rPr lang="en-US" sz="2400" b="1" smtClean="0"/>
              <a:t>	</a:t>
            </a:r>
            <a:r>
              <a:rPr lang="en-US" sz="2000" b="1" smtClean="0"/>
              <a:t>Surfactant decreases surface tension thus preventing alveolar collapse</a:t>
            </a:r>
          </a:p>
          <a:p>
            <a:pPr eaLnBrk="1" hangingPunct="1"/>
            <a:r>
              <a:rPr lang="en-US" sz="2400" b="1" smtClean="0"/>
              <a:t>Compliance</a:t>
            </a:r>
          </a:p>
          <a:p>
            <a:pPr eaLnBrk="1" hangingPunct="1">
              <a:buFontTx/>
              <a:buNone/>
            </a:pPr>
            <a:r>
              <a:rPr lang="en-US" sz="2400" b="1" smtClean="0"/>
              <a:t>	</a:t>
            </a:r>
            <a:r>
              <a:rPr lang="en-US" sz="2000" b="1" smtClean="0"/>
              <a:t>High compliance means the lungs and thoracic wall expand easily</a:t>
            </a:r>
          </a:p>
          <a:p>
            <a:pPr eaLnBrk="1" hangingPunct="1">
              <a:buFontTx/>
              <a:buNone/>
            </a:pPr>
            <a:r>
              <a:rPr lang="en-US" sz="2000" b="1" smtClean="0"/>
              <a:t>	Low compliance means that they resist expansion</a:t>
            </a:r>
            <a:endParaRPr lang="en-US" sz="2400" b="1" smtClean="0"/>
          </a:p>
        </p:txBody>
      </p:sp>
      <p:pic>
        <p:nvPicPr>
          <p:cNvPr id="12292" name="Picture 6" descr="177650"/>
          <p:cNvPicPr>
            <a:picLocks noGrp="1" noChangeAspect="1" noChangeArrowheads="1"/>
          </p:cNvPicPr>
          <p:nvPr>
            <p:ph type="clipArt" sz="half" idx="2"/>
          </p:nvPr>
        </p:nvPicPr>
        <p:blipFill>
          <a:blip r:embed="rId2" cstate="print"/>
          <a:srcRect/>
          <a:stretch>
            <a:fillRect/>
          </a:stretch>
        </p:blipFill>
        <p:spPr>
          <a:xfrm>
            <a:off x="3581400" y="1676400"/>
            <a:ext cx="5562600" cy="471805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304800"/>
            <a:ext cx="8610600" cy="1143000"/>
          </a:xfrm>
        </p:spPr>
        <p:txBody>
          <a:bodyPr/>
          <a:lstStyle/>
          <a:p>
            <a:pPr eaLnBrk="1" hangingPunct="1"/>
            <a:r>
              <a:rPr lang="en-US" sz="4000" b="1" smtClean="0">
                <a:solidFill>
                  <a:schemeClr val="tx1"/>
                </a:solidFill>
              </a:rPr>
              <a:t>Factors Affecting </a:t>
            </a:r>
            <a:br>
              <a:rPr lang="en-US" sz="4000" b="1" smtClean="0">
                <a:solidFill>
                  <a:schemeClr val="tx1"/>
                </a:solidFill>
              </a:rPr>
            </a:br>
            <a:r>
              <a:rPr lang="en-US" sz="4000" b="1" smtClean="0">
                <a:solidFill>
                  <a:schemeClr val="tx1"/>
                </a:solidFill>
              </a:rPr>
              <a:t>Pulmonary Ventilation</a:t>
            </a:r>
          </a:p>
        </p:txBody>
      </p:sp>
      <p:sp>
        <p:nvSpPr>
          <p:cNvPr id="13315" name="Rectangle 3"/>
          <p:cNvSpPr>
            <a:spLocks noGrp="1" noChangeArrowheads="1"/>
          </p:cNvSpPr>
          <p:nvPr>
            <p:ph type="body" sz="half" idx="1"/>
          </p:nvPr>
        </p:nvSpPr>
        <p:spPr>
          <a:xfrm>
            <a:off x="152400" y="1600200"/>
            <a:ext cx="4191000" cy="4495800"/>
          </a:xfrm>
        </p:spPr>
        <p:txBody>
          <a:bodyPr/>
          <a:lstStyle/>
          <a:p>
            <a:pPr marL="533400" indent="-533400" eaLnBrk="1" hangingPunct="1"/>
            <a:r>
              <a:rPr lang="en-US" sz="2400" b="1" smtClean="0"/>
              <a:t>Decreased Compliance</a:t>
            </a:r>
          </a:p>
          <a:p>
            <a:pPr marL="533400" indent="-533400" eaLnBrk="1" hangingPunct="1">
              <a:buFontTx/>
              <a:buAutoNum type="arabicPeriod"/>
            </a:pPr>
            <a:r>
              <a:rPr lang="en-US" sz="2000" b="1" smtClean="0"/>
              <a:t>Tuberculosis – scarring of the lungs</a:t>
            </a:r>
          </a:p>
          <a:p>
            <a:pPr marL="533400" indent="-533400" eaLnBrk="1" hangingPunct="1">
              <a:buFontTx/>
              <a:buAutoNum type="arabicPeriod"/>
            </a:pPr>
            <a:r>
              <a:rPr lang="en-US" sz="2000" b="1" smtClean="0"/>
              <a:t>Pulmonary edema  - Retention of fluid in lung tissue </a:t>
            </a:r>
          </a:p>
          <a:p>
            <a:pPr marL="533400" indent="-533400" eaLnBrk="1" hangingPunct="1">
              <a:buFontTx/>
              <a:buAutoNum type="arabicPeriod"/>
            </a:pPr>
            <a:r>
              <a:rPr lang="en-US" sz="2000" b="1" smtClean="0"/>
              <a:t>Respiratory Distress Syndrome – Lack of surfactant in premature infants</a:t>
            </a:r>
          </a:p>
          <a:p>
            <a:pPr marL="533400" indent="-533400" eaLnBrk="1" hangingPunct="1">
              <a:buFontTx/>
              <a:buAutoNum type="arabicPeriod"/>
            </a:pPr>
            <a:r>
              <a:rPr lang="en-US" sz="2000" b="1" smtClean="0"/>
              <a:t>Paralysis of respiratory muscles</a:t>
            </a:r>
          </a:p>
          <a:p>
            <a:pPr marL="533400" indent="-533400" eaLnBrk="1" hangingPunct="1">
              <a:buFontTx/>
              <a:buAutoNum type="arabicPeriod"/>
            </a:pPr>
            <a:r>
              <a:rPr lang="en-US" sz="2000" b="1" smtClean="0"/>
              <a:t>Emphysema – destruction of elastic fibers in alveolar walls  </a:t>
            </a:r>
          </a:p>
          <a:p>
            <a:pPr marL="533400" indent="-533400" eaLnBrk="1" hangingPunct="1">
              <a:buFontTx/>
              <a:buNone/>
            </a:pPr>
            <a:r>
              <a:rPr lang="en-US" sz="2400" b="1" smtClean="0"/>
              <a:t>	</a:t>
            </a:r>
          </a:p>
        </p:txBody>
      </p:sp>
      <p:pic>
        <p:nvPicPr>
          <p:cNvPr id="13316" name="Picture 4" descr="177650"/>
          <p:cNvPicPr>
            <a:picLocks noGrp="1" noChangeAspect="1" noChangeArrowheads="1"/>
          </p:cNvPicPr>
          <p:nvPr>
            <p:ph type="clipArt" sz="half" idx="2"/>
          </p:nvPr>
        </p:nvPicPr>
        <p:blipFill>
          <a:blip r:embed="rId2" cstate="print"/>
          <a:srcRect/>
          <a:stretch>
            <a:fillRect/>
          </a:stretch>
        </p:blipFill>
        <p:spPr>
          <a:xfrm>
            <a:off x="4267200" y="1828800"/>
            <a:ext cx="4876800" cy="41370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LUNG001"/>
          <p:cNvPicPr>
            <a:picLocks noChangeAspect="1" noChangeArrowheads="1"/>
          </p:cNvPicPr>
          <p:nvPr/>
        </p:nvPicPr>
        <p:blipFill>
          <a:blip r:embed="rId2" cstate="print"/>
          <a:srcRect/>
          <a:stretch>
            <a:fillRect/>
          </a:stretch>
        </p:blipFill>
        <p:spPr bwMode="auto">
          <a:xfrm>
            <a:off x="2511425" y="304800"/>
            <a:ext cx="412115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lung"/>
          <p:cNvPicPr>
            <a:picLocks noChangeAspect="1" noChangeArrowheads="1"/>
          </p:cNvPicPr>
          <p:nvPr/>
        </p:nvPicPr>
        <p:blipFill>
          <a:blip r:embed="rId2" cstate="print"/>
          <a:srcRect/>
          <a:stretch>
            <a:fillRect/>
          </a:stretch>
        </p:blipFill>
        <p:spPr bwMode="auto">
          <a:xfrm>
            <a:off x="476250" y="381000"/>
            <a:ext cx="3857625" cy="6172200"/>
          </a:xfrm>
          <a:prstGeom prst="rect">
            <a:avLst/>
          </a:prstGeom>
          <a:noFill/>
          <a:ln w="9525">
            <a:noFill/>
            <a:miter lim="800000"/>
            <a:headEnd/>
            <a:tailEnd/>
          </a:ln>
        </p:spPr>
      </p:pic>
      <p:pic>
        <p:nvPicPr>
          <p:cNvPr id="15363" name="Picture 5" descr="elung"/>
          <p:cNvPicPr>
            <a:picLocks noChangeAspect="1" noChangeArrowheads="1"/>
          </p:cNvPicPr>
          <p:nvPr/>
        </p:nvPicPr>
        <p:blipFill>
          <a:blip r:embed="rId3" cstate="print"/>
          <a:srcRect/>
          <a:stretch>
            <a:fillRect/>
          </a:stretch>
        </p:blipFill>
        <p:spPr bwMode="auto">
          <a:xfrm>
            <a:off x="5216525" y="381000"/>
            <a:ext cx="3354388"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2400"/>
            <a:ext cx="8610600" cy="1143000"/>
          </a:xfrm>
        </p:spPr>
        <p:txBody>
          <a:bodyPr/>
          <a:lstStyle/>
          <a:p>
            <a:pPr eaLnBrk="1" hangingPunct="1"/>
            <a:r>
              <a:rPr lang="en-US" sz="4000" b="1" smtClean="0">
                <a:solidFill>
                  <a:schemeClr val="tx1"/>
                </a:solidFill>
              </a:rPr>
              <a:t>Factors Affecting </a:t>
            </a:r>
            <a:br>
              <a:rPr lang="en-US" sz="4000" b="1" smtClean="0">
                <a:solidFill>
                  <a:schemeClr val="tx1"/>
                </a:solidFill>
              </a:rPr>
            </a:br>
            <a:r>
              <a:rPr lang="en-US" sz="4000" b="1" smtClean="0">
                <a:solidFill>
                  <a:schemeClr val="tx1"/>
                </a:solidFill>
              </a:rPr>
              <a:t>Pulmonary Ventilation</a:t>
            </a:r>
          </a:p>
        </p:txBody>
      </p:sp>
      <p:sp>
        <p:nvSpPr>
          <p:cNvPr id="16387" name="Rectangle 3"/>
          <p:cNvSpPr>
            <a:spLocks noGrp="1" noChangeArrowheads="1"/>
          </p:cNvSpPr>
          <p:nvPr>
            <p:ph type="body" sz="half" idx="1"/>
          </p:nvPr>
        </p:nvSpPr>
        <p:spPr>
          <a:xfrm>
            <a:off x="0" y="1524000"/>
            <a:ext cx="4191000" cy="4495800"/>
          </a:xfrm>
        </p:spPr>
        <p:txBody>
          <a:bodyPr/>
          <a:lstStyle/>
          <a:p>
            <a:pPr marL="533400" indent="-533400" eaLnBrk="1" hangingPunct="1">
              <a:lnSpc>
                <a:spcPct val="90000"/>
              </a:lnSpc>
            </a:pPr>
            <a:r>
              <a:rPr lang="en-US" sz="2800" b="1" smtClean="0"/>
              <a:t>Airway Resistance</a:t>
            </a:r>
          </a:p>
          <a:p>
            <a:pPr marL="533400" indent="-533400" eaLnBrk="1" hangingPunct="1">
              <a:lnSpc>
                <a:spcPct val="90000"/>
              </a:lnSpc>
              <a:buFontTx/>
              <a:buNone/>
            </a:pPr>
            <a:r>
              <a:rPr lang="en-US" sz="2800" b="1" smtClean="0"/>
              <a:t>	Any condition or obstruction of airways that increases resistance.</a:t>
            </a:r>
          </a:p>
          <a:p>
            <a:pPr marL="533400" indent="-533400" eaLnBrk="1" hangingPunct="1">
              <a:lnSpc>
                <a:spcPct val="90000"/>
              </a:lnSpc>
              <a:buFontTx/>
              <a:buNone/>
            </a:pPr>
            <a:r>
              <a:rPr lang="en-US" sz="2800" b="1" smtClean="0"/>
              <a:t>	</a:t>
            </a:r>
            <a:r>
              <a:rPr lang="en-US" sz="2400" b="1" smtClean="0"/>
              <a:t>Chronic Obstructive Pulmonary Disease (COPD) asthma</a:t>
            </a:r>
          </a:p>
          <a:p>
            <a:pPr marL="533400" indent="-533400" eaLnBrk="1" hangingPunct="1">
              <a:lnSpc>
                <a:spcPct val="90000"/>
              </a:lnSpc>
              <a:buFontTx/>
              <a:buNone/>
            </a:pPr>
            <a:r>
              <a:rPr lang="en-US" sz="2800" b="1" smtClean="0"/>
              <a:t>	</a:t>
            </a:r>
            <a:r>
              <a:rPr lang="en-US" sz="2400" b="1" smtClean="0"/>
              <a:t>Emphysema</a:t>
            </a:r>
          </a:p>
          <a:p>
            <a:pPr marL="533400" indent="-533400" eaLnBrk="1" hangingPunct="1">
              <a:lnSpc>
                <a:spcPct val="90000"/>
              </a:lnSpc>
              <a:buFontTx/>
              <a:buNone/>
            </a:pPr>
            <a:r>
              <a:rPr lang="en-US" sz="2800" b="1" smtClean="0"/>
              <a:t>	</a:t>
            </a:r>
            <a:r>
              <a:rPr lang="en-US" sz="2400" b="1" smtClean="0"/>
              <a:t>Chronic Bronchitis</a:t>
            </a:r>
          </a:p>
        </p:txBody>
      </p:sp>
      <p:pic>
        <p:nvPicPr>
          <p:cNvPr id="16388" name="Picture 4" descr="177650"/>
          <p:cNvPicPr>
            <a:picLocks noGrp="1" noChangeAspect="1" noChangeArrowheads="1"/>
          </p:cNvPicPr>
          <p:nvPr>
            <p:ph type="clipArt" sz="half" idx="2"/>
          </p:nvPr>
        </p:nvPicPr>
        <p:blipFill>
          <a:blip r:embed="rId2" cstate="print"/>
          <a:srcRect/>
          <a:stretch>
            <a:fillRect/>
          </a:stretch>
        </p:blipFill>
        <p:spPr>
          <a:xfrm>
            <a:off x="4038600" y="1524000"/>
            <a:ext cx="5105400" cy="43307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UNG067"/>
          <p:cNvPicPr>
            <a:picLocks noChangeAspect="1" noChangeArrowheads="1"/>
          </p:cNvPicPr>
          <p:nvPr/>
        </p:nvPicPr>
        <p:blipFill>
          <a:blip r:embed="rId2" cstate="print"/>
          <a:srcRect/>
          <a:stretch>
            <a:fillRect/>
          </a:stretch>
        </p:blipFill>
        <p:spPr bwMode="auto">
          <a:xfrm>
            <a:off x="0" y="381000"/>
            <a:ext cx="4021138" cy="6096000"/>
          </a:xfrm>
          <a:prstGeom prst="rect">
            <a:avLst/>
          </a:prstGeom>
          <a:noFill/>
          <a:ln w="9525">
            <a:noFill/>
            <a:miter lim="800000"/>
            <a:headEnd/>
            <a:tailEnd/>
          </a:ln>
        </p:spPr>
      </p:pic>
      <p:pic>
        <p:nvPicPr>
          <p:cNvPr id="17411" name="Picture 5" descr="LUNG069"/>
          <p:cNvPicPr>
            <a:picLocks noChangeAspect="1" noChangeArrowheads="1"/>
          </p:cNvPicPr>
          <p:nvPr/>
        </p:nvPicPr>
        <p:blipFill>
          <a:blip r:embed="rId3" cstate="print"/>
          <a:srcRect/>
          <a:stretch>
            <a:fillRect/>
          </a:stretch>
        </p:blipFill>
        <p:spPr bwMode="auto">
          <a:xfrm>
            <a:off x="4191000" y="1219200"/>
            <a:ext cx="4953000" cy="325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81000"/>
            <a:ext cx="8458200" cy="838200"/>
          </a:xfrm>
        </p:spPr>
        <p:txBody>
          <a:bodyPr/>
          <a:lstStyle/>
          <a:p>
            <a:pPr eaLnBrk="1" hangingPunct="1"/>
            <a:r>
              <a:rPr lang="en-US" sz="4000" b="1" smtClean="0">
                <a:solidFill>
                  <a:schemeClr val="tx1"/>
                </a:solidFill>
                <a:latin typeface="Arial" charset="0"/>
              </a:rPr>
              <a:t>Processes of the </a:t>
            </a:r>
            <a:br>
              <a:rPr lang="en-US" sz="4000" b="1" smtClean="0">
                <a:solidFill>
                  <a:schemeClr val="tx1"/>
                </a:solidFill>
                <a:latin typeface="Arial" charset="0"/>
              </a:rPr>
            </a:br>
            <a:r>
              <a:rPr lang="en-US" sz="4000" b="1" smtClean="0">
                <a:solidFill>
                  <a:schemeClr val="tx1"/>
                </a:solidFill>
                <a:latin typeface="Arial" charset="0"/>
              </a:rPr>
              <a:t>Respiratory System</a:t>
            </a:r>
          </a:p>
        </p:txBody>
      </p:sp>
      <p:sp>
        <p:nvSpPr>
          <p:cNvPr id="3075" name="Rectangle 3"/>
          <p:cNvSpPr>
            <a:spLocks noGrp="1" noChangeArrowheads="1"/>
          </p:cNvSpPr>
          <p:nvPr>
            <p:ph type="body" sz="half" idx="1"/>
          </p:nvPr>
        </p:nvSpPr>
        <p:spPr>
          <a:xfrm>
            <a:off x="304800" y="1828800"/>
            <a:ext cx="4191000" cy="4724400"/>
          </a:xfrm>
        </p:spPr>
        <p:txBody>
          <a:bodyPr/>
          <a:lstStyle/>
          <a:p>
            <a:pPr eaLnBrk="1" hangingPunct="1"/>
            <a:r>
              <a:rPr lang="en-US" sz="2800" b="1" smtClean="0"/>
              <a:t>Pulmonary ventilation</a:t>
            </a:r>
          </a:p>
          <a:p>
            <a:pPr eaLnBrk="1" hangingPunct="1">
              <a:buFontTx/>
              <a:buNone/>
            </a:pPr>
            <a:r>
              <a:rPr lang="en-US" sz="2800" b="1" smtClean="0"/>
              <a:t>	</a:t>
            </a:r>
            <a:r>
              <a:rPr lang="en-US" sz="2400" b="1" smtClean="0"/>
              <a:t>mechanical flow of air into and out of the lungs</a:t>
            </a:r>
          </a:p>
          <a:p>
            <a:pPr eaLnBrk="1" hangingPunct="1"/>
            <a:r>
              <a:rPr lang="en-US" sz="2800" b="1" smtClean="0"/>
              <a:t>External Respiration</a:t>
            </a:r>
          </a:p>
          <a:p>
            <a:pPr eaLnBrk="1" hangingPunct="1">
              <a:buFontTx/>
              <a:buNone/>
            </a:pPr>
            <a:r>
              <a:rPr lang="en-US" sz="2400" b="1" smtClean="0"/>
              <a:t>	exchange of gases between the pulmonary air spaces and the blood</a:t>
            </a:r>
          </a:p>
          <a:p>
            <a:pPr eaLnBrk="1" hangingPunct="1"/>
            <a:r>
              <a:rPr lang="en-US" sz="2800" b="1" smtClean="0"/>
              <a:t>Internal Respiration</a:t>
            </a:r>
          </a:p>
          <a:p>
            <a:pPr eaLnBrk="1" hangingPunct="1">
              <a:buFontTx/>
              <a:buNone/>
            </a:pPr>
            <a:r>
              <a:rPr lang="en-US" sz="2800" b="1" smtClean="0"/>
              <a:t>	</a:t>
            </a:r>
            <a:r>
              <a:rPr lang="en-US" sz="2400" b="1" smtClean="0"/>
              <a:t>exchange of gases between blood and tissues</a:t>
            </a:r>
            <a:endParaRPr lang="en-US" sz="2800" b="1" smtClean="0"/>
          </a:p>
        </p:txBody>
      </p:sp>
      <p:pic>
        <p:nvPicPr>
          <p:cNvPr id="3076" name="Picture 6" descr="177637"/>
          <p:cNvPicPr>
            <a:picLocks noGrp="1" noChangeAspect="1" noChangeArrowheads="1"/>
          </p:cNvPicPr>
          <p:nvPr>
            <p:ph type="clipArt" sz="half" idx="2"/>
          </p:nvPr>
        </p:nvPicPr>
        <p:blipFill>
          <a:blip r:embed="rId2" cstate="print"/>
          <a:srcRect/>
          <a:stretch>
            <a:fillRect/>
          </a:stretch>
        </p:blipFill>
        <p:spPr>
          <a:xfrm>
            <a:off x="4343400" y="1447800"/>
            <a:ext cx="4822825" cy="54102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LUNG079"/>
          <p:cNvPicPr>
            <a:picLocks noChangeAspect="1" noChangeArrowheads="1"/>
          </p:cNvPicPr>
          <p:nvPr/>
        </p:nvPicPr>
        <p:blipFill>
          <a:blip r:embed="rId2" cstate="print"/>
          <a:srcRect/>
          <a:stretch>
            <a:fillRect/>
          </a:stretch>
        </p:blipFill>
        <p:spPr bwMode="auto">
          <a:xfrm>
            <a:off x="2438400" y="457200"/>
            <a:ext cx="4013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LUNG029"/>
          <p:cNvPicPr>
            <a:picLocks noChangeAspect="1" noChangeArrowheads="1"/>
          </p:cNvPicPr>
          <p:nvPr/>
        </p:nvPicPr>
        <p:blipFill>
          <a:blip r:embed="rId2" cstate="print"/>
          <a:srcRect/>
          <a:stretch>
            <a:fillRect/>
          </a:stretch>
        </p:blipFill>
        <p:spPr bwMode="auto">
          <a:xfrm>
            <a:off x="304800" y="381000"/>
            <a:ext cx="4071938" cy="6172200"/>
          </a:xfrm>
          <a:prstGeom prst="rect">
            <a:avLst/>
          </a:prstGeom>
          <a:noFill/>
          <a:ln w="9525">
            <a:noFill/>
            <a:miter lim="800000"/>
            <a:headEnd/>
            <a:tailEnd/>
          </a:ln>
        </p:spPr>
      </p:pic>
      <p:pic>
        <p:nvPicPr>
          <p:cNvPr id="19459" name="Picture 7" descr="LUNG011"/>
          <p:cNvPicPr>
            <a:picLocks noChangeAspect="1" noChangeArrowheads="1"/>
          </p:cNvPicPr>
          <p:nvPr/>
        </p:nvPicPr>
        <p:blipFill>
          <a:blip r:embed="rId3" cstate="print"/>
          <a:srcRect/>
          <a:stretch>
            <a:fillRect/>
          </a:stretch>
        </p:blipFill>
        <p:spPr bwMode="auto">
          <a:xfrm>
            <a:off x="4648200" y="457200"/>
            <a:ext cx="397192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533400"/>
            <a:ext cx="7772400" cy="5562600"/>
          </a:xfrm>
        </p:spPr>
        <p:txBody>
          <a:bodyPr/>
          <a:lstStyle/>
          <a:p>
            <a:pPr eaLnBrk="1" hangingPunct="1">
              <a:lnSpc>
                <a:spcPct val="80000"/>
              </a:lnSpc>
            </a:pPr>
            <a:r>
              <a:rPr lang="en-US" sz="2800" b="1" smtClean="0"/>
              <a:t>Smoking during pregnancy increases risk</a:t>
            </a:r>
            <a:br>
              <a:rPr lang="en-US" sz="2800" b="1" smtClean="0"/>
            </a:br>
            <a:r>
              <a:rPr lang="en-US" sz="2400" smtClean="0"/>
              <a:t>Children whose mothers smoked during pregnancy were 2½ times more likely to have ADHD than children who weren’t parentally exposed to tobacco.</a:t>
            </a:r>
          </a:p>
          <a:p>
            <a:pPr eaLnBrk="1" hangingPunct="1">
              <a:lnSpc>
                <a:spcPct val="80000"/>
              </a:lnSpc>
            </a:pPr>
            <a:r>
              <a:rPr lang="en-US" sz="2400" smtClean="0"/>
              <a:t>Children with blood lead levels of more than 2 micrograms per deciliter were four times more likely to have ADHD than children with levels below 0.8 microgram per deciliter. The government’s “acceptable” blood lead level is 10 micrograms per deciliter, and an estimated 310,000 U.S. children ages 1 to 5 have levels exceeding that.</a:t>
            </a:r>
          </a:p>
          <a:p>
            <a:pPr eaLnBrk="1" hangingPunct="1">
              <a:lnSpc>
                <a:spcPct val="80000"/>
              </a:lnSpc>
            </a:pPr>
            <a:r>
              <a:rPr lang="en-US" sz="2400" smtClean="0"/>
              <a:t>Based on study estimates, more than 5 million 4-to-15-year-olds nationwide have levels higher than 2 micrograms per deciliter..</a:t>
            </a:r>
          </a:p>
          <a:p>
            <a:pPr eaLnBrk="1" hangingPunct="1">
              <a:lnSpc>
                <a:spcPct val="80000"/>
              </a:lnSpc>
              <a:buFontTx/>
              <a:buNone/>
            </a:pPr>
            <a:endParaRPr lang="en-US" sz="2400" smtClean="0"/>
          </a:p>
          <a:p>
            <a:pPr eaLnBrk="1" hangingPunct="1">
              <a:lnSpc>
                <a:spcPct val="80000"/>
              </a:lnSpc>
              <a:buFontTx/>
              <a:buNone/>
            </a:pPr>
            <a:r>
              <a:rPr lang="en-US" sz="2000" smtClean="0"/>
              <a:t>From:  Exposures to Environmental toxicants and Attention deficit Hyperactivity.  By Joe Braum et.al. </a:t>
            </a:r>
          </a:p>
          <a:p>
            <a:pPr eaLnBrk="1" hangingPunct="1">
              <a:lnSpc>
                <a:spcPct val="80000"/>
              </a:lnSpc>
              <a:buFontTx/>
              <a:buNone/>
            </a:pPr>
            <a:r>
              <a:rPr lang="en-US" sz="2000" i="1" smtClean="0"/>
              <a:t>Environmental Heath Perspectives, Vol 114, Number 12, p 1904</a:t>
            </a:r>
          </a:p>
          <a:p>
            <a:pPr eaLnBrk="1" hangingPunct="1">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smtClean="0">
                <a:solidFill>
                  <a:schemeClr val="tx1"/>
                </a:solidFill>
              </a:rPr>
              <a:t>Lung Volumes and Capacities</a:t>
            </a:r>
          </a:p>
        </p:txBody>
      </p:sp>
      <p:pic>
        <p:nvPicPr>
          <p:cNvPr id="21507" name="Picture 5" descr="177655"/>
          <p:cNvPicPr>
            <a:picLocks noGrp="1" noChangeAspect="1" noChangeArrowheads="1"/>
          </p:cNvPicPr>
          <p:nvPr>
            <p:ph type="chart" idx="1"/>
          </p:nvPr>
        </p:nvPicPr>
        <p:blipFill>
          <a:blip r:embed="rId2" cstate="print"/>
          <a:srcRect/>
          <a:stretch>
            <a:fillRect/>
          </a:stretch>
        </p:blipFill>
        <p:spPr>
          <a:xfrm>
            <a:off x="0" y="1600200"/>
            <a:ext cx="9144000" cy="5005388"/>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81000"/>
            <a:ext cx="8839200" cy="990600"/>
          </a:xfrm>
        </p:spPr>
        <p:txBody>
          <a:bodyPr/>
          <a:lstStyle/>
          <a:p>
            <a:pPr eaLnBrk="1" hangingPunct="1"/>
            <a:r>
              <a:rPr lang="en-US" sz="4000" b="1" smtClean="0">
                <a:solidFill>
                  <a:schemeClr val="tx1"/>
                </a:solidFill>
              </a:rPr>
              <a:t>Factors Affecting External Respiration</a:t>
            </a:r>
          </a:p>
        </p:txBody>
      </p:sp>
      <p:sp>
        <p:nvSpPr>
          <p:cNvPr id="22531" name="Rectangle 3"/>
          <p:cNvSpPr>
            <a:spLocks noGrp="1" noChangeArrowheads="1"/>
          </p:cNvSpPr>
          <p:nvPr>
            <p:ph type="body" sz="half" idx="1"/>
          </p:nvPr>
        </p:nvSpPr>
        <p:spPr>
          <a:xfrm>
            <a:off x="152400" y="1371600"/>
            <a:ext cx="3810000" cy="4114800"/>
          </a:xfrm>
        </p:spPr>
        <p:txBody>
          <a:bodyPr/>
          <a:lstStyle/>
          <a:p>
            <a:pPr marL="533400" indent="-533400" eaLnBrk="1" hangingPunct="1">
              <a:buFontTx/>
              <a:buAutoNum type="arabicPeriod"/>
            </a:pPr>
            <a:r>
              <a:rPr lang="en-US" sz="2400" b="1" smtClean="0"/>
              <a:t>Partial Pressure of gases</a:t>
            </a:r>
          </a:p>
          <a:p>
            <a:pPr marL="533400" indent="-533400" eaLnBrk="1" hangingPunct="1">
              <a:buFontTx/>
              <a:buAutoNum type="arabicPeriod"/>
            </a:pPr>
            <a:r>
              <a:rPr lang="en-US" sz="2400" b="1" smtClean="0"/>
              <a:t>Alveolar surface area</a:t>
            </a:r>
          </a:p>
          <a:p>
            <a:pPr marL="533400" indent="-533400" eaLnBrk="1" hangingPunct="1">
              <a:buFontTx/>
              <a:buAutoNum type="arabicPeriod"/>
            </a:pPr>
            <a:r>
              <a:rPr lang="en-US" sz="2400" b="1" smtClean="0"/>
              <a:t>Diffusion rate and distance</a:t>
            </a:r>
          </a:p>
          <a:p>
            <a:pPr marL="533400" indent="-533400" eaLnBrk="1" hangingPunct="1">
              <a:buFontTx/>
              <a:buAutoNum type="arabicPeriod"/>
            </a:pPr>
            <a:r>
              <a:rPr lang="en-US" sz="2400" b="1" smtClean="0"/>
              <a:t>Solubility of each gas and molecular weight of the gas</a:t>
            </a:r>
          </a:p>
          <a:p>
            <a:pPr marL="533400" indent="-533400" eaLnBrk="1" hangingPunct="1">
              <a:buFontTx/>
              <a:buAutoNum type="arabicPeriod"/>
            </a:pPr>
            <a:r>
              <a:rPr lang="en-US" sz="2400" b="1" smtClean="0"/>
              <a:t>Hemoglobin affinity</a:t>
            </a:r>
          </a:p>
        </p:txBody>
      </p:sp>
      <p:pic>
        <p:nvPicPr>
          <p:cNvPr id="22532" name="Picture 6" descr="177656"/>
          <p:cNvPicPr>
            <a:picLocks noGrp="1" noChangeAspect="1" noChangeArrowheads="1"/>
          </p:cNvPicPr>
          <p:nvPr>
            <p:ph type="clipArt" sz="half" idx="2"/>
          </p:nvPr>
        </p:nvPicPr>
        <p:blipFill>
          <a:blip r:embed="rId2" cstate="print"/>
          <a:srcRect/>
          <a:stretch>
            <a:fillRect/>
          </a:stretch>
        </p:blipFill>
        <p:spPr>
          <a:xfrm>
            <a:off x="4267200" y="1371600"/>
            <a:ext cx="3917950" cy="53340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81000"/>
            <a:ext cx="8915400" cy="990600"/>
          </a:xfrm>
        </p:spPr>
        <p:txBody>
          <a:bodyPr/>
          <a:lstStyle/>
          <a:p>
            <a:pPr eaLnBrk="1" hangingPunct="1"/>
            <a:r>
              <a:rPr lang="en-US" sz="4000" b="1" smtClean="0">
                <a:solidFill>
                  <a:schemeClr val="tx1"/>
                </a:solidFill>
              </a:rPr>
              <a:t>Factors Affecting External Respiration</a:t>
            </a:r>
          </a:p>
        </p:txBody>
      </p:sp>
      <p:sp>
        <p:nvSpPr>
          <p:cNvPr id="23555" name="Rectangle 3"/>
          <p:cNvSpPr>
            <a:spLocks noGrp="1" noChangeArrowheads="1"/>
          </p:cNvSpPr>
          <p:nvPr>
            <p:ph type="body" sz="half" idx="1"/>
          </p:nvPr>
        </p:nvSpPr>
        <p:spPr>
          <a:xfrm>
            <a:off x="304800" y="1524000"/>
            <a:ext cx="3810000" cy="4114800"/>
          </a:xfrm>
        </p:spPr>
        <p:txBody>
          <a:bodyPr/>
          <a:lstStyle/>
          <a:p>
            <a:pPr eaLnBrk="1" hangingPunct="1"/>
            <a:r>
              <a:rPr lang="en-US" sz="2800" b="1" smtClean="0"/>
              <a:t>Dalton’s Law – </a:t>
            </a:r>
            <a:r>
              <a:rPr lang="en-US" sz="2400" b="1" smtClean="0"/>
              <a:t>Atmospheric pressure is the sum total of all partial pressures of all gases in the atmosphere</a:t>
            </a:r>
          </a:p>
          <a:p>
            <a:pPr eaLnBrk="1" hangingPunct="1"/>
            <a:r>
              <a:rPr lang="en-US" sz="2400" b="1" smtClean="0"/>
              <a:t>N2  78%	597.4 mm Hg</a:t>
            </a:r>
          </a:p>
          <a:p>
            <a:pPr eaLnBrk="1" hangingPunct="1"/>
            <a:r>
              <a:rPr lang="en-US" sz="2400" b="1" smtClean="0"/>
              <a:t>02   21%	158.8 mm Hg</a:t>
            </a:r>
          </a:p>
          <a:p>
            <a:pPr eaLnBrk="1" hangingPunct="1"/>
            <a:r>
              <a:rPr lang="en-US" sz="2400" b="1" smtClean="0"/>
              <a:t>CO2 &gt;1%	.3 mm Hg</a:t>
            </a:r>
          </a:p>
        </p:txBody>
      </p:sp>
      <p:pic>
        <p:nvPicPr>
          <p:cNvPr id="23556" name="Picture 4" descr="177656"/>
          <p:cNvPicPr>
            <a:picLocks noGrp="1" noChangeAspect="1" noChangeArrowheads="1"/>
          </p:cNvPicPr>
          <p:nvPr>
            <p:ph type="clipArt" sz="half" idx="2"/>
          </p:nvPr>
        </p:nvPicPr>
        <p:blipFill>
          <a:blip r:embed="rId2" cstate="print"/>
          <a:srcRect/>
          <a:stretch>
            <a:fillRect/>
          </a:stretch>
        </p:blipFill>
        <p:spPr>
          <a:xfrm>
            <a:off x="4419600" y="1219200"/>
            <a:ext cx="4029075" cy="54864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8915400" cy="990600"/>
          </a:xfrm>
        </p:spPr>
        <p:txBody>
          <a:bodyPr/>
          <a:lstStyle/>
          <a:p>
            <a:pPr eaLnBrk="1" hangingPunct="1"/>
            <a:r>
              <a:rPr lang="en-US" sz="4000" b="1" smtClean="0">
                <a:solidFill>
                  <a:schemeClr val="tx1"/>
                </a:solidFill>
              </a:rPr>
              <a:t>Factors Affecting External Respiration</a:t>
            </a:r>
          </a:p>
        </p:txBody>
      </p:sp>
      <p:sp>
        <p:nvSpPr>
          <p:cNvPr id="24579" name="Rectangle 3"/>
          <p:cNvSpPr>
            <a:spLocks noGrp="1" noChangeArrowheads="1"/>
          </p:cNvSpPr>
          <p:nvPr>
            <p:ph type="body" sz="half" idx="1"/>
          </p:nvPr>
        </p:nvSpPr>
        <p:spPr>
          <a:xfrm>
            <a:off x="152400" y="1447800"/>
            <a:ext cx="4419600" cy="4114800"/>
          </a:xfrm>
        </p:spPr>
        <p:txBody>
          <a:bodyPr/>
          <a:lstStyle/>
          <a:p>
            <a:pPr eaLnBrk="1" hangingPunct="1"/>
            <a:r>
              <a:rPr lang="en-US" sz="2800" b="1" smtClean="0"/>
              <a:t>Dalton’s Law  and High Altitude Sickness</a:t>
            </a:r>
          </a:p>
          <a:p>
            <a:pPr eaLnBrk="1" hangingPunct="1"/>
            <a:r>
              <a:rPr lang="en-US" sz="2400" b="1" smtClean="0"/>
              <a:t>Sea Level: pO2 160 mm Hg</a:t>
            </a:r>
          </a:p>
          <a:p>
            <a:pPr eaLnBrk="1" hangingPunct="1"/>
            <a:r>
              <a:rPr lang="en-US" sz="2400" b="1" smtClean="0"/>
              <a:t>10,000ft.:  pO2 110 mm Hg</a:t>
            </a:r>
          </a:p>
          <a:p>
            <a:pPr eaLnBrk="1" hangingPunct="1"/>
            <a:r>
              <a:rPr lang="en-US" sz="2400" b="1" smtClean="0"/>
              <a:t>20,000ft.:  pO2 73 mm Hg</a:t>
            </a:r>
          </a:p>
          <a:p>
            <a:pPr eaLnBrk="1" hangingPunct="1"/>
            <a:r>
              <a:rPr lang="en-US" sz="2400" b="1" smtClean="0"/>
              <a:t>50,000ft.:  pO2  18 mm Hg</a:t>
            </a:r>
          </a:p>
        </p:txBody>
      </p:sp>
      <p:pic>
        <p:nvPicPr>
          <p:cNvPr id="24580" name="Picture 4" descr="177656"/>
          <p:cNvPicPr>
            <a:picLocks noGrp="1" noChangeAspect="1" noChangeArrowheads="1"/>
          </p:cNvPicPr>
          <p:nvPr>
            <p:ph type="clipArt" sz="half" idx="2"/>
          </p:nvPr>
        </p:nvPicPr>
        <p:blipFill>
          <a:blip r:embed="rId2" cstate="print"/>
          <a:srcRect/>
          <a:stretch>
            <a:fillRect/>
          </a:stretch>
        </p:blipFill>
        <p:spPr>
          <a:xfrm>
            <a:off x="4343400" y="1371600"/>
            <a:ext cx="4029075" cy="54864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8839200" cy="762000"/>
          </a:xfrm>
        </p:spPr>
        <p:txBody>
          <a:bodyPr/>
          <a:lstStyle/>
          <a:p>
            <a:pPr eaLnBrk="1" hangingPunct="1"/>
            <a:r>
              <a:rPr lang="en-US" sz="4000" b="1" smtClean="0">
                <a:solidFill>
                  <a:schemeClr val="tx1"/>
                </a:solidFill>
              </a:rPr>
              <a:t>Factors Affecting External Respiration</a:t>
            </a:r>
          </a:p>
        </p:txBody>
      </p:sp>
      <p:sp>
        <p:nvSpPr>
          <p:cNvPr id="25603" name="Rectangle 3"/>
          <p:cNvSpPr>
            <a:spLocks noGrp="1" noChangeArrowheads="1"/>
          </p:cNvSpPr>
          <p:nvPr>
            <p:ph type="body" sz="half" idx="1"/>
          </p:nvPr>
        </p:nvSpPr>
        <p:spPr>
          <a:xfrm>
            <a:off x="228600" y="1295400"/>
            <a:ext cx="3810000" cy="4114800"/>
          </a:xfrm>
        </p:spPr>
        <p:txBody>
          <a:bodyPr/>
          <a:lstStyle/>
          <a:p>
            <a:pPr eaLnBrk="1" hangingPunct="1">
              <a:lnSpc>
                <a:spcPct val="90000"/>
              </a:lnSpc>
            </a:pPr>
            <a:r>
              <a:rPr lang="en-US" sz="2800" b="1" smtClean="0"/>
              <a:t>Henry’s Law</a:t>
            </a:r>
          </a:p>
          <a:p>
            <a:pPr eaLnBrk="1" hangingPunct="1">
              <a:lnSpc>
                <a:spcPct val="90000"/>
              </a:lnSpc>
              <a:buFontTx/>
              <a:buNone/>
            </a:pPr>
            <a:r>
              <a:rPr lang="en-US" sz="2800" b="1" smtClean="0"/>
              <a:t>	</a:t>
            </a:r>
            <a:r>
              <a:rPr lang="en-US" sz="2400" b="1" smtClean="0"/>
              <a:t>Quantity of a gas that will dissolve in solution is proportional to the partial pressure and the solubility coefficient (SC) of the gas.</a:t>
            </a:r>
          </a:p>
          <a:p>
            <a:pPr eaLnBrk="1" hangingPunct="1">
              <a:lnSpc>
                <a:spcPct val="90000"/>
              </a:lnSpc>
              <a:buFontTx/>
              <a:buNone/>
            </a:pPr>
            <a:r>
              <a:rPr lang="en-US" sz="2400" b="1" smtClean="0"/>
              <a:t>	SC CO2 = .57</a:t>
            </a:r>
          </a:p>
          <a:p>
            <a:pPr eaLnBrk="1" hangingPunct="1">
              <a:lnSpc>
                <a:spcPct val="90000"/>
              </a:lnSpc>
              <a:buFontTx/>
              <a:buNone/>
            </a:pPr>
            <a:r>
              <a:rPr lang="en-US" sz="2400" b="1" smtClean="0"/>
              <a:t>	SC O2 = .024</a:t>
            </a:r>
          </a:p>
          <a:p>
            <a:pPr eaLnBrk="1" hangingPunct="1">
              <a:lnSpc>
                <a:spcPct val="90000"/>
              </a:lnSpc>
              <a:buFontTx/>
              <a:buNone/>
            </a:pPr>
            <a:r>
              <a:rPr lang="en-US" sz="2400" b="1" smtClean="0"/>
              <a:t>	SC N2 = .012</a:t>
            </a:r>
            <a:endParaRPr lang="en-US" sz="2800" b="1" smtClean="0"/>
          </a:p>
        </p:txBody>
      </p:sp>
      <p:pic>
        <p:nvPicPr>
          <p:cNvPr id="25604" name="Picture 5" descr="177656"/>
          <p:cNvPicPr>
            <a:picLocks noGrp="1" noChangeAspect="1" noChangeArrowheads="1"/>
          </p:cNvPicPr>
          <p:nvPr>
            <p:ph type="clipArt" sz="half" idx="2"/>
          </p:nvPr>
        </p:nvPicPr>
        <p:blipFill>
          <a:blip r:embed="rId2" cstate="print"/>
          <a:srcRect/>
          <a:stretch>
            <a:fillRect/>
          </a:stretch>
        </p:blipFill>
        <p:spPr>
          <a:xfrm>
            <a:off x="4114800" y="914400"/>
            <a:ext cx="4164013" cy="59436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hangingPunct="1"/>
            <a:r>
              <a:rPr lang="en-US" sz="4000" b="1" smtClean="0">
                <a:solidFill>
                  <a:schemeClr val="tx1"/>
                </a:solidFill>
              </a:rPr>
              <a:t>Factors that affect Oxygen Transportation by Hemoglobin</a:t>
            </a:r>
          </a:p>
        </p:txBody>
      </p:sp>
      <p:sp>
        <p:nvSpPr>
          <p:cNvPr id="26627" name="Rectangle 3"/>
          <p:cNvSpPr>
            <a:spLocks noGrp="1" noChangeArrowheads="1"/>
          </p:cNvSpPr>
          <p:nvPr>
            <p:ph type="body" sz="half" idx="1"/>
          </p:nvPr>
        </p:nvSpPr>
        <p:spPr>
          <a:xfrm>
            <a:off x="228600" y="1981200"/>
            <a:ext cx="4267200" cy="4114800"/>
          </a:xfrm>
        </p:spPr>
        <p:txBody>
          <a:bodyPr/>
          <a:lstStyle/>
          <a:p>
            <a:pPr marL="533400" indent="-533400" eaLnBrk="1" hangingPunct="1">
              <a:buFontTx/>
              <a:buAutoNum type="arabicPeriod"/>
            </a:pPr>
            <a:r>
              <a:rPr lang="en-US" sz="2800" b="1" smtClean="0"/>
              <a:t>pH (blood acidity)</a:t>
            </a:r>
          </a:p>
          <a:p>
            <a:pPr marL="533400" indent="-533400" eaLnBrk="1" hangingPunct="1">
              <a:buFontTx/>
              <a:buAutoNum type="arabicPeriod"/>
            </a:pPr>
            <a:r>
              <a:rPr lang="en-US" sz="2800" b="1" smtClean="0"/>
              <a:t>Partial pressure of CO2</a:t>
            </a:r>
          </a:p>
          <a:p>
            <a:pPr marL="533400" indent="-533400" eaLnBrk="1" hangingPunct="1">
              <a:buFontTx/>
              <a:buAutoNum type="arabicPeriod"/>
            </a:pPr>
            <a:r>
              <a:rPr lang="en-US" sz="2800" b="1" smtClean="0"/>
              <a:t>Blood Temperature</a:t>
            </a:r>
          </a:p>
          <a:p>
            <a:pPr marL="533400" indent="-533400" eaLnBrk="1" hangingPunct="1">
              <a:buFontTx/>
              <a:buAutoNum type="arabicPeriod"/>
            </a:pPr>
            <a:r>
              <a:rPr lang="en-US" sz="2800" b="1" smtClean="0"/>
              <a:t>2,3-bisphosphoglycerate</a:t>
            </a:r>
          </a:p>
          <a:p>
            <a:pPr marL="533400" indent="-533400" eaLnBrk="1" hangingPunct="1">
              <a:buFontTx/>
              <a:buNone/>
            </a:pPr>
            <a:r>
              <a:rPr lang="en-US" sz="2800" b="1" smtClean="0"/>
              <a:t>	(BPG) </a:t>
            </a:r>
          </a:p>
        </p:txBody>
      </p:sp>
      <p:pic>
        <p:nvPicPr>
          <p:cNvPr id="26628" name="Picture 6" descr="177658"/>
          <p:cNvPicPr>
            <a:picLocks noGrp="1" noChangeAspect="1" noChangeArrowheads="1"/>
          </p:cNvPicPr>
          <p:nvPr>
            <p:ph type="clipArt" sz="half" idx="2"/>
          </p:nvPr>
        </p:nvPicPr>
        <p:blipFill>
          <a:blip r:embed="rId2" cstate="print"/>
          <a:srcRect/>
          <a:stretch>
            <a:fillRect/>
          </a:stretch>
        </p:blipFill>
        <p:spPr>
          <a:xfrm>
            <a:off x="4132263" y="1447800"/>
            <a:ext cx="5011737" cy="54102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04800"/>
            <a:ext cx="8686800" cy="1143000"/>
          </a:xfrm>
        </p:spPr>
        <p:txBody>
          <a:bodyPr/>
          <a:lstStyle/>
          <a:p>
            <a:pPr eaLnBrk="1" hangingPunct="1"/>
            <a:r>
              <a:rPr lang="en-US" sz="4000" b="1" smtClean="0">
                <a:solidFill>
                  <a:schemeClr val="tx1"/>
                </a:solidFill>
              </a:rPr>
              <a:t>The Effect of Blood pH on the Affinity of Hemoglobin for O2</a:t>
            </a:r>
          </a:p>
        </p:txBody>
      </p:sp>
      <p:sp>
        <p:nvSpPr>
          <p:cNvPr id="27651" name="Rectangle 3"/>
          <p:cNvSpPr>
            <a:spLocks noGrp="1" noChangeArrowheads="1"/>
          </p:cNvSpPr>
          <p:nvPr>
            <p:ph type="body" sz="half" idx="1"/>
          </p:nvPr>
        </p:nvSpPr>
        <p:spPr>
          <a:xfrm>
            <a:off x="228600" y="1981200"/>
            <a:ext cx="4267200" cy="4114800"/>
          </a:xfrm>
        </p:spPr>
        <p:txBody>
          <a:bodyPr/>
          <a:lstStyle/>
          <a:p>
            <a:pPr eaLnBrk="1" hangingPunct="1"/>
            <a:r>
              <a:rPr lang="en-US" sz="2800" b="1" smtClean="0"/>
              <a:t>Increased pH of blood  (more basic), the greater the affinity</a:t>
            </a:r>
          </a:p>
          <a:p>
            <a:pPr eaLnBrk="1" hangingPunct="1"/>
            <a:r>
              <a:rPr lang="en-US" sz="2800" b="1" smtClean="0"/>
              <a:t>Decreased pH of blood (more acidic), the lower the affinity</a:t>
            </a:r>
          </a:p>
        </p:txBody>
      </p:sp>
      <p:pic>
        <p:nvPicPr>
          <p:cNvPr id="27652" name="Picture 6" descr="177659"/>
          <p:cNvPicPr>
            <a:picLocks noGrp="1" noChangeAspect="1" noChangeArrowheads="1"/>
          </p:cNvPicPr>
          <p:nvPr>
            <p:ph type="clipArt" sz="half" idx="2"/>
          </p:nvPr>
        </p:nvPicPr>
        <p:blipFill>
          <a:blip r:embed="rId2" cstate="print"/>
          <a:srcRect/>
          <a:stretch>
            <a:fillRect/>
          </a:stretch>
        </p:blipFill>
        <p:spPr>
          <a:xfrm>
            <a:off x="4400550" y="1828800"/>
            <a:ext cx="4743450" cy="48006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pPr eaLnBrk="1" hangingPunct="1"/>
            <a:r>
              <a:rPr lang="en-US" sz="4000" b="1" dirty="0" smtClean="0">
                <a:solidFill>
                  <a:schemeClr val="tx1"/>
                </a:solidFill>
              </a:rPr>
              <a:t>Structural Portions of the Respiratory System</a:t>
            </a:r>
          </a:p>
        </p:txBody>
      </p:sp>
      <p:sp>
        <p:nvSpPr>
          <p:cNvPr id="4099" name="Rectangle 3"/>
          <p:cNvSpPr>
            <a:spLocks noGrp="1" noChangeArrowheads="1"/>
          </p:cNvSpPr>
          <p:nvPr>
            <p:ph type="body" sz="half" idx="1"/>
          </p:nvPr>
        </p:nvSpPr>
        <p:spPr>
          <a:xfrm>
            <a:off x="0" y="1828800"/>
            <a:ext cx="3810000" cy="3505200"/>
          </a:xfrm>
        </p:spPr>
        <p:txBody>
          <a:bodyPr/>
          <a:lstStyle/>
          <a:p>
            <a:pPr eaLnBrk="1" hangingPunct="1"/>
            <a:r>
              <a:rPr lang="en-US" sz="2800" dirty="0" smtClean="0"/>
              <a:t>Upper Respiratory System</a:t>
            </a:r>
          </a:p>
          <a:p>
            <a:pPr>
              <a:buNone/>
            </a:pPr>
            <a:r>
              <a:rPr lang="en-US" sz="2000" dirty="0" smtClean="0"/>
              <a:t>	</a:t>
            </a:r>
            <a:r>
              <a:rPr lang="en-US" sz="2000" i="1" dirty="0" smtClean="0"/>
              <a:t>1.  warming, moistening and filtering incoming air;</a:t>
            </a:r>
          </a:p>
          <a:p>
            <a:pPr>
              <a:buNone/>
            </a:pPr>
            <a:r>
              <a:rPr lang="en-US" sz="2000" i="1" dirty="0" smtClean="0"/>
              <a:t>	2.  receiving olfactory stimuli</a:t>
            </a:r>
          </a:p>
          <a:p>
            <a:pPr>
              <a:buNone/>
            </a:pPr>
            <a:r>
              <a:rPr lang="en-US" sz="2000" i="1" dirty="0" smtClean="0"/>
              <a:t>	3.  serving as large, hollow resonating chambers to modify speech sounds</a:t>
            </a:r>
          </a:p>
        </p:txBody>
      </p:sp>
      <p:pic>
        <p:nvPicPr>
          <p:cNvPr id="4100" name="Picture 6" descr="177639"/>
          <p:cNvPicPr>
            <a:picLocks noGrp="1" noChangeAspect="1" noChangeArrowheads="1"/>
          </p:cNvPicPr>
          <p:nvPr>
            <p:ph type="clipArt" sz="half" idx="2"/>
          </p:nvPr>
        </p:nvPicPr>
        <p:blipFill>
          <a:blip r:embed="rId2" cstate="print"/>
          <a:srcRect/>
          <a:stretch>
            <a:fillRect/>
          </a:stretch>
        </p:blipFill>
        <p:spPr>
          <a:xfrm>
            <a:off x="3657600" y="1828800"/>
            <a:ext cx="5486400" cy="418465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b="1" smtClean="0">
                <a:solidFill>
                  <a:schemeClr val="tx1"/>
                </a:solidFill>
              </a:rPr>
              <a:t>The Effect of pCO2 on the Affinity of Hemoglobin for O2 </a:t>
            </a:r>
          </a:p>
        </p:txBody>
      </p:sp>
      <p:sp>
        <p:nvSpPr>
          <p:cNvPr id="28675" name="Rectangle 3"/>
          <p:cNvSpPr>
            <a:spLocks noGrp="1" noChangeArrowheads="1"/>
          </p:cNvSpPr>
          <p:nvPr>
            <p:ph type="body" sz="half" idx="1"/>
          </p:nvPr>
        </p:nvSpPr>
        <p:spPr>
          <a:xfrm>
            <a:off x="685800" y="1981200"/>
            <a:ext cx="3810000" cy="2971800"/>
          </a:xfrm>
        </p:spPr>
        <p:txBody>
          <a:bodyPr/>
          <a:lstStyle/>
          <a:p>
            <a:pPr eaLnBrk="1" hangingPunct="1"/>
            <a:r>
              <a:rPr lang="en-US" sz="2800" smtClean="0"/>
              <a:t>Low pCO2, the higher the affinity</a:t>
            </a:r>
          </a:p>
          <a:p>
            <a:pPr eaLnBrk="1" hangingPunct="1"/>
            <a:r>
              <a:rPr lang="en-US" sz="2800" smtClean="0"/>
              <a:t>High pCO2, the lower the affinity</a:t>
            </a:r>
          </a:p>
          <a:p>
            <a:pPr eaLnBrk="1" hangingPunct="1"/>
            <a:r>
              <a:rPr lang="en-US" sz="2800" smtClean="0"/>
              <a:t>H2O + CO2</a:t>
            </a:r>
          </a:p>
          <a:p>
            <a:pPr eaLnBrk="1" hangingPunct="1"/>
            <a:r>
              <a:rPr lang="en-US" sz="2800" smtClean="0"/>
              <a:t>Bohr Effect</a:t>
            </a:r>
          </a:p>
        </p:txBody>
      </p:sp>
      <p:pic>
        <p:nvPicPr>
          <p:cNvPr id="28676" name="Picture 6" descr="177660"/>
          <p:cNvPicPr>
            <a:picLocks noGrp="1" noChangeAspect="1" noChangeArrowheads="1"/>
          </p:cNvPicPr>
          <p:nvPr>
            <p:ph type="clipArt" sz="half" idx="2"/>
          </p:nvPr>
        </p:nvPicPr>
        <p:blipFill>
          <a:blip r:embed="rId2" cstate="print"/>
          <a:srcRect/>
          <a:stretch>
            <a:fillRect/>
          </a:stretch>
        </p:blipFill>
        <p:spPr>
          <a:xfrm>
            <a:off x="4648200" y="2101850"/>
            <a:ext cx="3505200" cy="3384550"/>
          </a:xfrm>
          <a:noFill/>
        </p:spPr>
      </p:pic>
      <p:sp>
        <p:nvSpPr>
          <p:cNvPr id="28677" name="AutoShape 7"/>
          <p:cNvSpPr>
            <a:spLocks noChangeArrowheads="1"/>
          </p:cNvSpPr>
          <p:nvPr/>
        </p:nvSpPr>
        <p:spPr bwMode="auto">
          <a:xfrm>
            <a:off x="2286000" y="5943600"/>
            <a:ext cx="795338" cy="119063"/>
          </a:xfrm>
          <a:prstGeom prst="rightArrow">
            <a:avLst>
              <a:gd name="adj1" fmla="val 50000"/>
              <a:gd name="adj2" fmla="val 166999"/>
            </a:avLst>
          </a:prstGeom>
          <a:solidFill>
            <a:srgbClr val="FFFF99"/>
          </a:solidFill>
          <a:ln w="9525">
            <a:solidFill>
              <a:schemeClr val="tx1"/>
            </a:solidFill>
            <a:miter lim="800000"/>
            <a:headEnd/>
            <a:tailEnd/>
          </a:ln>
        </p:spPr>
        <p:txBody>
          <a:bodyPr wrap="none" anchor="ctr"/>
          <a:lstStyle/>
          <a:p>
            <a:endParaRPr lang="en-US">
              <a:solidFill>
                <a:schemeClr val="tx1"/>
              </a:solidFill>
            </a:endParaRPr>
          </a:p>
        </p:txBody>
      </p:sp>
      <p:sp>
        <p:nvSpPr>
          <p:cNvPr id="28678" name="Text Box 8"/>
          <p:cNvSpPr txBox="1">
            <a:spLocks noChangeArrowheads="1"/>
          </p:cNvSpPr>
          <p:nvPr/>
        </p:nvSpPr>
        <p:spPr bwMode="auto">
          <a:xfrm>
            <a:off x="457200" y="5791200"/>
            <a:ext cx="8686800" cy="457200"/>
          </a:xfrm>
          <a:prstGeom prst="rect">
            <a:avLst/>
          </a:prstGeom>
          <a:noFill/>
          <a:ln w="9525">
            <a:noFill/>
            <a:miter lim="800000"/>
            <a:headEnd/>
            <a:tailEnd/>
          </a:ln>
        </p:spPr>
        <p:txBody>
          <a:bodyPr>
            <a:spAutoFit/>
          </a:bodyPr>
          <a:lstStyle/>
          <a:p>
            <a:r>
              <a:rPr lang="en-US">
                <a:solidFill>
                  <a:schemeClr val="tx1"/>
                </a:solidFill>
              </a:rPr>
              <a:t>H20 + CO2               Carbonic Acid (H2CO3)  	     H+  + HCO3</a:t>
            </a:r>
          </a:p>
        </p:txBody>
      </p:sp>
      <p:sp>
        <p:nvSpPr>
          <p:cNvPr id="28679" name="AutoShape 9"/>
          <p:cNvSpPr>
            <a:spLocks noChangeArrowheads="1"/>
          </p:cNvSpPr>
          <p:nvPr/>
        </p:nvSpPr>
        <p:spPr bwMode="auto">
          <a:xfrm>
            <a:off x="6400800" y="5943600"/>
            <a:ext cx="795338" cy="119063"/>
          </a:xfrm>
          <a:prstGeom prst="rightArrow">
            <a:avLst>
              <a:gd name="adj1" fmla="val 50000"/>
              <a:gd name="adj2" fmla="val 166999"/>
            </a:avLst>
          </a:prstGeom>
          <a:solidFill>
            <a:srgbClr val="FFFF99"/>
          </a:solidFill>
          <a:ln w="9525">
            <a:solidFill>
              <a:schemeClr val="tx1"/>
            </a:solidFill>
            <a:miter lim="800000"/>
            <a:headEnd/>
            <a:tailEnd/>
          </a:ln>
        </p:spPr>
        <p:txBody>
          <a:bodyPr wrap="none" anchor="ctr"/>
          <a:lstStyle/>
          <a:p>
            <a:endParaRPr lang="en-US">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457200"/>
            <a:ext cx="8686800" cy="1143000"/>
          </a:xfrm>
        </p:spPr>
        <p:txBody>
          <a:bodyPr/>
          <a:lstStyle/>
          <a:p>
            <a:pPr eaLnBrk="1" hangingPunct="1"/>
            <a:r>
              <a:rPr lang="en-US" sz="4000" b="1" smtClean="0">
                <a:solidFill>
                  <a:schemeClr val="tx1"/>
                </a:solidFill>
              </a:rPr>
              <a:t>The Effect of Blood Temperature on the Affinity of Hemoglobin for O2</a:t>
            </a:r>
          </a:p>
        </p:txBody>
      </p:sp>
      <p:sp>
        <p:nvSpPr>
          <p:cNvPr id="29699" name="Rectangle 3"/>
          <p:cNvSpPr>
            <a:spLocks noGrp="1" noChangeArrowheads="1"/>
          </p:cNvSpPr>
          <p:nvPr>
            <p:ph type="body" sz="half" idx="1"/>
          </p:nvPr>
        </p:nvSpPr>
        <p:spPr>
          <a:xfrm>
            <a:off x="304800" y="1981200"/>
            <a:ext cx="3810000" cy="4114800"/>
          </a:xfrm>
        </p:spPr>
        <p:txBody>
          <a:bodyPr/>
          <a:lstStyle/>
          <a:p>
            <a:pPr eaLnBrk="1" hangingPunct="1"/>
            <a:r>
              <a:rPr lang="en-US" sz="2800" b="1" smtClean="0"/>
              <a:t>Lower the temperature, the greater the affinity</a:t>
            </a:r>
          </a:p>
          <a:p>
            <a:pPr eaLnBrk="1" hangingPunct="1"/>
            <a:r>
              <a:rPr lang="en-US" sz="2800" b="1" smtClean="0"/>
              <a:t>Higher the temperature, the lower the affinity</a:t>
            </a:r>
          </a:p>
        </p:txBody>
      </p:sp>
      <p:pic>
        <p:nvPicPr>
          <p:cNvPr id="29700" name="Picture 6" descr="177661"/>
          <p:cNvPicPr>
            <a:picLocks noGrp="1" noChangeAspect="1" noChangeArrowheads="1"/>
          </p:cNvPicPr>
          <p:nvPr>
            <p:ph type="clipArt" sz="half" idx="2"/>
          </p:nvPr>
        </p:nvPicPr>
        <p:blipFill>
          <a:blip r:embed="rId2" cstate="print"/>
          <a:srcRect/>
          <a:stretch>
            <a:fillRect/>
          </a:stretch>
        </p:blipFill>
        <p:spPr>
          <a:xfrm>
            <a:off x="3657600" y="1943100"/>
            <a:ext cx="5486400" cy="49149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10600" cy="1143000"/>
          </a:xfrm>
        </p:spPr>
        <p:txBody>
          <a:bodyPr/>
          <a:lstStyle/>
          <a:p>
            <a:pPr eaLnBrk="1" hangingPunct="1"/>
            <a:r>
              <a:rPr lang="en-US" sz="4000" b="1" smtClean="0">
                <a:solidFill>
                  <a:schemeClr val="tx1"/>
                </a:solidFill>
              </a:rPr>
              <a:t>The Difference between Fetal and Maternal Hemoglobin for O2 Affinity</a:t>
            </a:r>
          </a:p>
        </p:txBody>
      </p:sp>
      <p:sp>
        <p:nvSpPr>
          <p:cNvPr id="30723" name="Rectangle 3"/>
          <p:cNvSpPr>
            <a:spLocks noGrp="1" noChangeArrowheads="1"/>
          </p:cNvSpPr>
          <p:nvPr>
            <p:ph type="body" sz="half" idx="1"/>
          </p:nvPr>
        </p:nvSpPr>
        <p:spPr>
          <a:xfrm>
            <a:off x="304800" y="1752600"/>
            <a:ext cx="3810000" cy="4114800"/>
          </a:xfrm>
        </p:spPr>
        <p:txBody>
          <a:bodyPr/>
          <a:lstStyle/>
          <a:p>
            <a:pPr eaLnBrk="1" hangingPunct="1"/>
            <a:r>
              <a:rPr lang="en-US" sz="2800" b="1" smtClean="0"/>
              <a:t>For efficient gas exchange between a fetus and its mother,</a:t>
            </a:r>
          </a:p>
          <a:p>
            <a:pPr eaLnBrk="1" hangingPunct="1">
              <a:buFontTx/>
              <a:buNone/>
            </a:pPr>
            <a:r>
              <a:rPr lang="en-US" sz="2800" b="1" smtClean="0"/>
              <a:t>	fetal hemoglobin has a higher affinity for O2 than maternal hemoglobin.</a:t>
            </a:r>
          </a:p>
        </p:txBody>
      </p:sp>
      <p:pic>
        <p:nvPicPr>
          <p:cNvPr id="30724" name="Picture 6" descr="177662"/>
          <p:cNvPicPr>
            <a:picLocks noGrp="1" noChangeAspect="1" noChangeArrowheads="1"/>
          </p:cNvPicPr>
          <p:nvPr>
            <p:ph type="clipArt" sz="half" idx="2"/>
          </p:nvPr>
        </p:nvPicPr>
        <p:blipFill>
          <a:blip r:embed="rId2" cstate="print"/>
          <a:srcRect/>
          <a:stretch>
            <a:fillRect/>
          </a:stretch>
        </p:blipFill>
        <p:spPr>
          <a:xfrm>
            <a:off x="4114800" y="1905000"/>
            <a:ext cx="5029200" cy="4524375"/>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04800"/>
            <a:ext cx="8915400" cy="1143000"/>
          </a:xfrm>
        </p:spPr>
        <p:txBody>
          <a:bodyPr/>
          <a:lstStyle/>
          <a:p>
            <a:pPr eaLnBrk="1" hangingPunct="1"/>
            <a:r>
              <a:rPr lang="en-US" sz="4000" b="1" smtClean="0">
                <a:solidFill>
                  <a:schemeClr val="tx1"/>
                </a:solidFill>
              </a:rPr>
              <a:t>Summary of Gas Exchange during both External and Internal Respiration</a:t>
            </a:r>
          </a:p>
        </p:txBody>
      </p:sp>
      <p:sp>
        <p:nvSpPr>
          <p:cNvPr id="31747" name="Rectangle 3"/>
          <p:cNvSpPr>
            <a:spLocks noGrp="1" noChangeArrowheads="1"/>
          </p:cNvSpPr>
          <p:nvPr>
            <p:ph type="body" sz="half" idx="1"/>
          </p:nvPr>
        </p:nvSpPr>
        <p:spPr>
          <a:xfrm>
            <a:off x="228600" y="1981200"/>
            <a:ext cx="4267200" cy="4114800"/>
          </a:xfrm>
        </p:spPr>
        <p:txBody>
          <a:bodyPr/>
          <a:lstStyle/>
          <a:p>
            <a:pPr eaLnBrk="1" hangingPunct="1"/>
            <a:r>
              <a:rPr lang="en-US" sz="2400" b="1" smtClean="0"/>
              <a:t>O2 is carried on hemoglobin forming Oxyhemoglobin.</a:t>
            </a:r>
          </a:p>
          <a:p>
            <a:pPr eaLnBrk="1" hangingPunct="1"/>
            <a:r>
              <a:rPr lang="en-US" sz="2400" b="1" smtClean="0"/>
              <a:t>7% of CO2 is carried as dissolved CO2</a:t>
            </a:r>
          </a:p>
          <a:p>
            <a:pPr eaLnBrk="1" hangingPunct="1"/>
            <a:r>
              <a:rPr lang="en-US" sz="2400" b="1" smtClean="0"/>
              <a:t>25% of CO2 is carried as carbaminohemoglobin</a:t>
            </a:r>
          </a:p>
          <a:p>
            <a:pPr eaLnBrk="1" hangingPunct="1"/>
            <a:r>
              <a:rPr lang="en-US" sz="2400" b="1" smtClean="0"/>
              <a:t>70% of CO2 is carried as bicarbonate ions</a:t>
            </a:r>
          </a:p>
        </p:txBody>
      </p:sp>
      <p:pic>
        <p:nvPicPr>
          <p:cNvPr id="31748" name="Picture 6" descr="177663"/>
          <p:cNvPicPr>
            <a:picLocks noGrp="1" noChangeAspect="1" noChangeArrowheads="1"/>
          </p:cNvPicPr>
          <p:nvPr>
            <p:ph type="clipArt" sz="half" idx="2"/>
          </p:nvPr>
        </p:nvPicPr>
        <p:blipFill>
          <a:blip r:embed="rId2" cstate="print"/>
          <a:srcRect/>
          <a:stretch>
            <a:fillRect/>
          </a:stretch>
        </p:blipFill>
        <p:spPr>
          <a:xfrm>
            <a:off x="4114800" y="2438400"/>
            <a:ext cx="5029200" cy="42799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8915400" cy="1143000"/>
          </a:xfrm>
        </p:spPr>
        <p:txBody>
          <a:bodyPr/>
          <a:lstStyle/>
          <a:p>
            <a:pPr eaLnBrk="1" hangingPunct="1"/>
            <a:r>
              <a:rPr lang="en-US" sz="4000" b="1" smtClean="0">
                <a:solidFill>
                  <a:schemeClr val="tx1"/>
                </a:solidFill>
              </a:rPr>
              <a:t>Summary of Gas Exchange during both External and Internal Respiration</a:t>
            </a:r>
          </a:p>
        </p:txBody>
      </p:sp>
      <p:sp>
        <p:nvSpPr>
          <p:cNvPr id="32771" name="Rectangle 3"/>
          <p:cNvSpPr>
            <a:spLocks noGrp="1" noChangeArrowheads="1"/>
          </p:cNvSpPr>
          <p:nvPr>
            <p:ph type="body" sz="half" idx="1"/>
          </p:nvPr>
        </p:nvSpPr>
        <p:spPr>
          <a:xfrm>
            <a:off x="228600" y="1981200"/>
            <a:ext cx="4267200" cy="4114800"/>
          </a:xfrm>
        </p:spPr>
        <p:txBody>
          <a:bodyPr/>
          <a:lstStyle/>
          <a:p>
            <a:pPr eaLnBrk="1" hangingPunct="1"/>
            <a:r>
              <a:rPr lang="en-US" sz="2400" b="1" smtClean="0"/>
              <a:t>Haldane effect:  The lower the oxyhemoglobin, the higher the CO2-carrying capacity of the blood.</a:t>
            </a:r>
          </a:p>
          <a:p>
            <a:pPr eaLnBrk="1" hangingPunct="1"/>
            <a:r>
              <a:rPr lang="en-US" sz="2400" b="1" smtClean="0"/>
              <a:t>Deoxyhemoglobin binds more readily with CO2</a:t>
            </a:r>
          </a:p>
          <a:p>
            <a:pPr eaLnBrk="1" hangingPunct="1"/>
            <a:r>
              <a:rPr lang="en-US" sz="2400" b="1" smtClean="0"/>
              <a:t>Deoxyhemoglobin also acts as a better buffer absorbing more H+, causing more bicarbonate to form.</a:t>
            </a:r>
          </a:p>
        </p:txBody>
      </p:sp>
      <p:pic>
        <p:nvPicPr>
          <p:cNvPr id="32772" name="Picture 4" descr="177663"/>
          <p:cNvPicPr>
            <a:picLocks noGrp="1" noChangeAspect="1" noChangeArrowheads="1"/>
          </p:cNvPicPr>
          <p:nvPr>
            <p:ph type="clipArt" sz="half" idx="2"/>
          </p:nvPr>
        </p:nvPicPr>
        <p:blipFill>
          <a:blip r:embed="rId2" cstate="print"/>
          <a:srcRect/>
          <a:stretch>
            <a:fillRect/>
          </a:stretch>
        </p:blipFill>
        <p:spPr>
          <a:xfrm>
            <a:off x="4267200" y="2133600"/>
            <a:ext cx="4876800" cy="4151313"/>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534400" cy="1524000"/>
          </a:xfrm>
        </p:spPr>
        <p:txBody>
          <a:bodyPr/>
          <a:lstStyle/>
          <a:p>
            <a:pPr eaLnBrk="1" hangingPunct="1"/>
            <a:r>
              <a:rPr lang="en-US" sz="4000" b="1" smtClean="0">
                <a:solidFill>
                  <a:schemeClr val="tx1"/>
                </a:solidFill>
              </a:rPr>
              <a:t>Nervous Control of Pulmonary Ventilation &amp; the Respiratory Centers</a:t>
            </a:r>
          </a:p>
        </p:txBody>
      </p:sp>
      <p:sp>
        <p:nvSpPr>
          <p:cNvPr id="33795" name="Rectangle 3"/>
          <p:cNvSpPr>
            <a:spLocks noGrp="1" noChangeArrowheads="1"/>
          </p:cNvSpPr>
          <p:nvPr>
            <p:ph type="body" sz="half" idx="1"/>
          </p:nvPr>
        </p:nvSpPr>
        <p:spPr/>
        <p:txBody>
          <a:bodyPr/>
          <a:lstStyle/>
          <a:p>
            <a:pPr eaLnBrk="1" hangingPunct="1"/>
            <a:r>
              <a:rPr lang="en-US" sz="2400" b="1" smtClean="0"/>
              <a:t>MRA:  Controls the basic rhythm of ventilation</a:t>
            </a:r>
          </a:p>
          <a:p>
            <a:pPr eaLnBrk="1" hangingPunct="1"/>
            <a:r>
              <a:rPr lang="en-US" sz="2400" b="1" smtClean="0"/>
              <a:t>PA:  transmits inhibitory impulses to the inspiratory area</a:t>
            </a:r>
          </a:p>
          <a:p>
            <a:pPr eaLnBrk="1" hangingPunct="1"/>
            <a:r>
              <a:rPr lang="en-US" sz="2400" b="1" smtClean="0"/>
              <a:t>AA:  Transmits stimulatory impulses to the inspiratory area</a:t>
            </a:r>
          </a:p>
        </p:txBody>
      </p:sp>
      <p:pic>
        <p:nvPicPr>
          <p:cNvPr id="33796" name="Picture 6" descr="177664"/>
          <p:cNvPicPr>
            <a:picLocks noGrp="1" noChangeAspect="1" noChangeArrowheads="1"/>
          </p:cNvPicPr>
          <p:nvPr>
            <p:ph type="clipArt" sz="half" idx="2"/>
          </p:nvPr>
        </p:nvPicPr>
        <p:blipFill>
          <a:blip r:embed="rId2" cstate="print"/>
          <a:srcRect/>
          <a:stretch>
            <a:fillRect/>
          </a:stretch>
        </p:blipFill>
        <p:spPr>
          <a:xfrm>
            <a:off x="4419600" y="1905000"/>
            <a:ext cx="4448175" cy="48006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04800"/>
            <a:ext cx="8458200" cy="1143000"/>
          </a:xfrm>
        </p:spPr>
        <p:txBody>
          <a:bodyPr/>
          <a:lstStyle/>
          <a:p>
            <a:pPr eaLnBrk="1" hangingPunct="1"/>
            <a:r>
              <a:rPr lang="en-US" b="1" smtClean="0">
                <a:solidFill>
                  <a:schemeClr val="tx1"/>
                </a:solidFill>
              </a:rPr>
              <a:t>Proposed </a:t>
            </a:r>
            <a:r>
              <a:rPr lang="en-US" sz="4000" b="1" smtClean="0">
                <a:solidFill>
                  <a:schemeClr val="tx1"/>
                </a:solidFill>
              </a:rPr>
              <a:t>mechanism</a:t>
            </a:r>
            <a:r>
              <a:rPr lang="en-US" b="1" smtClean="0">
                <a:solidFill>
                  <a:schemeClr val="tx1"/>
                </a:solidFill>
              </a:rPr>
              <a:t> of </a:t>
            </a:r>
            <a:br>
              <a:rPr lang="en-US" b="1" smtClean="0">
                <a:solidFill>
                  <a:schemeClr val="tx1"/>
                </a:solidFill>
              </a:rPr>
            </a:br>
            <a:r>
              <a:rPr lang="en-US" b="1" smtClean="0">
                <a:solidFill>
                  <a:schemeClr val="tx1"/>
                </a:solidFill>
              </a:rPr>
              <a:t>ventilation control</a:t>
            </a:r>
          </a:p>
        </p:txBody>
      </p:sp>
      <p:sp>
        <p:nvSpPr>
          <p:cNvPr id="34819" name="Rectangle 3"/>
          <p:cNvSpPr>
            <a:spLocks noGrp="1" noChangeArrowheads="1"/>
          </p:cNvSpPr>
          <p:nvPr>
            <p:ph type="body" sz="half" idx="1"/>
          </p:nvPr>
        </p:nvSpPr>
        <p:spPr/>
        <p:txBody>
          <a:bodyPr/>
          <a:lstStyle/>
          <a:p>
            <a:pPr eaLnBrk="1" hangingPunct="1"/>
            <a:endParaRPr lang="en-US" sz="2800" smtClean="0"/>
          </a:p>
        </p:txBody>
      </p:sp>
      <p:pic>
        <p:nvPicPr>
          <p:cNvPr id="34820" name="Picture 6" descr="177665"/>
          <p:cNvPicPr>
            <a:picLocks noGrp="1" noChangeAspect="1" noChangeArrowheads="1"/>
          </p:cNvPicPr>
          <p:nvPr>
            <p:ph type="clipArt" sz="half" idx="2"/>
          </p:nvPr>
        </p:nvPicPr>
        <p:blipFill>
          <a:blip r:embed="rId2" cstate="print"/>
          <a:srcRect/>
          <a:stretch>
            <a:fillRect/>
          </a:stretch>
        </p:blipFill>
        <p:spPr>
          <a:xfrm>
            <a:off x="685800" y="1981200"/>
            <a:ext cx="7848600" cy="41148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838200"/>
          </a:xfrm>
        </p:spPr>
        <p:txBody>
          <a:bodyPr/>
          <a:lstStyle/>
          <a:p>
            <a:pPr eaLnBrk="1" hangingPunct="1"/>
            <a:r>
              <a:rPr lang="en-US" b="1" smtClean="0">
                <a:solidFill>
                  <a:schemeClr val="tx1"/>
                </a:solidFill>
              </a:rPr>
              <a:t>Chemical </a:t>
            </a:r>
            <a:r>
              <a:rPr lang="en-US" sz="4000" b="1" smtClean="0">
                <a:solidFill>
                  <a:schemeClr val="tx1"/>
                </a:solidFill>
              </a:rPr>
              <a:t>Regulation</a:t>
            </a:r>
            <a:r>
              <a:rPr lang="en-US" b="1" smtClean="0">
                <a:solidFill>
                  <a:schemeClr val="tx1"/>
                </a:solidFill>
              </a:rPr>
              <a:t> of Respiration </a:t>
            </a:r>
          </a:p>
        </p:txBody>
      </p:sp>
      <p:sp>
        <p:nvSpPr>
          <p:cNvPr id="35843" name="Rectangle 3"/>
          <p:cNvSpPr>
            <a:spLocks noGrp="1" noChangeArrowheads="1"/>
          </p:cNvSpPr>
          <p:nvPr>
            <p:ph type="body" idx="1"/>
          </p:nvPr>
        </p:nvSpPr>
        <p:spPr>
          <a:xfrm>
            <a:off x="304800" y="1447800"/>
            <a:ext cx="8534400" cy="4648200"/>
          </a:xfrm>
        </p:spPr>
        <p:txBody>
          <a:bodyPr/>
          <a:lstStyle/>
          <a:p>
            <a:pPr eaLnBrk="1" hangingPunct="1"/>
            <a:r>
              <a:rPr lang="en-US" b="1" smtClean="0"/>
              <a:t>Aortic Body:  Cluster of chemoreceptors located in the wall of the aortic arch that respond to H+</a:t>
            </a:r>
          </a:p>
          <a:p>
            <a:pPr eaLnBrk="1" hangingPunct="1"/>
            <a:r>
              <a:rPr lang="en-US" b="1" smtClean="0"/>
              <a:t>Carotid Bodies: Cluster of chemoreceptors located in the walls of the L &amp; R Carotid arteries that respond to H+</a:t>
            </a:r>
          </a:p>
          <a:p>
            <a:pPr eaLnBrk="1" hangingPunct="1"/>
            <a:r>
              <a:rPr lang="en-US" b="1" smtClean="0"/>
              <a:t>Central chemoreceptors:  located in the Medulla Oblongata also respond to H+</a:t>
            </a:r>
          </a:p>
          <a:p>
            <a:pPr eaLnBrk="1" hangingPunct="1"/>
            <a:endParaRPr lang="en-US" b="1"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685800"/>
          </a:xfrm>
        </p:spPr>
        <p:txBody>
          <a:bodyPr/>
          <a:lstStyle/>
          <a:p>
            <a:pPr eaLnBrk="1" hangingPunct="1"/>
            <a:r>
              <a:rPr lang="en-US" sz="4000" b="1" smtClean="0">
                <a:solidFill>
                  <a:schemeClr val="tx1"/>
                </a:solidFill>
              </a:rPr>
              <a:t>Clinical Terms</a:t>
            </a:r>
          </a:p>
        </p:txBody>
      </p:sp>
      <p:sp>
        <p:nvSpPr>
          <p:cNvPr id="36867" name="Rectangle 3"/>
          <p:cNvSpPr>
            <a:spLocks noGrp="1" noChangeArrowheads="1"/>
          </p:cNvSpPr>
          <p:nvPr>
            <p:ph type="body" idx="1"/>
          </p:nvPr>
        </p:nvSpPr>
        <p:spPr>
          <a:xfrm>
            <a:off x="0" y="1219200"/>
            <a:ext cx="8839200" cy="5334000"/>
          </a:xfrm>
        </p:spPr>
        <p:txBody>
          <a:bodyPr/>
          <a:lstStyle/>
          <a:p>
            <a:pPr eaLnBrk="1" hangingPunct="1">
              <a:lnSpc>
                <a:spcPct val="90000"/>
              </a:lnSpc>
            </a:pPr>
            <a:r>
              <a:rPr lang="en-US" sz="2800" b="1" smtClean="0"/>
              <a:t>Hypercapnia:  Arterial Blood PCO2 above 40mmHg</a:t>
            </a:r>
          </a:p>
          <a:p>
            <a:pPr eaLnBrk="1" hangingPunct="1">
              <a:lnSpc>
                <a:spcPct val="90000"/>
              </a:lnSpc>
            </a:pPr>
            <a:r>
              <a:rPr lang="en-US" sz="2800" b="1" smtClean="0"/>
              <a:t>Hypocapnia:  Arterial Blood PCO2 below 40mmHg</a:t>
            </a:r>
          </a:p>
          <a:p>
            <a:pPr eaLnBrk="1" hangingPunct="1">
              <a:lnSpc>
                <a:spcPct val="90000"/>
              </a:lnSpc>
            </a:pPr>
            <a:r>
              <a:rPr lang="en-US" sz="2800" b="1" smtClean="0"/>
              <a:t>Hyperventilation:  Rapid/deep breathing</a:t>
            </a:r>
          </a:p>
          <a:p>
            <a:pPr eaLnBrk="1" hangingPunct="1">
              <a:lnSpc>
                <a:spcPct val="90000"/>
              </a:lnSpc>
            </a:pPr>
            <a:r>
              <a:rPr lang="en-US" sz="2800" b="1" smtClean="0"/>
              <a:t>Hypoventilation:  Slow/shallow breathing</a:t>
            </a:r>
          </a:p>
          <a:p>
            <a:pPr eaLnBrk="1" hangingPunct="1">
              <a:lnSpc>
                <a:spcPct val="90000"/>
              </a:lnSpc>
            </a:pPr>
            <a:r>
              <a:rPr lang="en-US" sz="2800" b="1" smtClean="0"/>
              <a:t>Hypoxia: O2 deficiency at the tissues</a:t>
            </a:r>
          </a:p>
          <a:p>
            <a:pPr eaLnBrk="1" hangingPunct="1">
              <a:lnSpc>
                <a:spcPct val="90000"/>
              </a:lnSpc>
            </a:pPr>
            <a:r>
              <a:rPr lang="en-US" sz="2800" b="1" smtClean="0"/>
              <a:t>Hypoxic hypoxia:  Due to high altitude, airway obstruction or fluid</a:t>
            </a:r>
          </a:p>
          <a:p>
            <a:pPr eaLnBrk="1" hangingPunct="1">
              <a:lnSpc>
                <a:spcPct val="90000"/>
              </a:lnSpc>
            </a:pPr>
            <a:r>
              <a:rPr lang="en-US" sz="2800" b="1" smtClean="0"/>
              <a:t>Anemic hypoxia:  Deficiency of hemoglobin</a:t>
            </a:r>
          </a:p>
          <a:p>
            <a:pPr eaLnBrk="1" hangingPunct="1">
              <a:lnSpc>
                <a:spcPct val="90000"/>
              </a:lnSpc>
            </a:pPr>
            <a:r>
              <a:rPr lang="en-US" sz="2800" b="1" smtClean="0"/>
              <a:t>Ischemic hypoxia:  Decreased blood flow</a:t>
            </a:r>
          </a:p>
          <a:p>
            <a:pPr eaLnBrk="1" hangingPunct="1">
              <a:lnSpc>
                <a:spcPct val="90000"/>
              </a:lnSpc>
            </a:pPr>
            <a:r>
              <a:rPr lang="en-US" sz="2800" b="1" smtClean="0"/>
              <a:t>Histotoxic hypoxia: Caused by toxic agent like cyanide which prevents tissues from using O2</a:t>
            </a:r>
          </a:p>
          <a:p>
            <a:pPr eaLnBrk="1" hangingPunct="1">
              <a:lnSpc>
                <a:spcPct val="90000"/>
              </a:lnSpc>
              <a:buFontTx/>
              <a:buNone/>
            </a:pPr>
            <a:endParaRPr lang="en-US" sz="2800" b="1" smtClean="0"/>
          </a:p>
          <a:p>
            <a:pPr eaLnBrk="1" hangingPunct="1">
              <a:lnSpc>
                <a:spcPct val="90000"/>
              </a:lnSpc>
            </a:pPr>
            <a:endParaRPr lang="en-US" sz="2800" b="1" smtClean="0"/>
          </a:p>
          <a:p>
            <a:pPr eaLnBrk="1" hangingPunct="1">
              <a:lnSpc>
                <a:spcPct val="90000"/>
              </a:lnSpc>
            </a:pPr>
            <a:endParaRPr lang="en-US" sz="28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dirty="0" smtClean="0">
                <a:solidFill>
                  <a:schemeClr val="tx1"/>
                </a:solidFill>
              </a:rPr>
              <a:t>Structural Portions of the Respiratory System</a:t>
            </a:r>
            <a:endParaRPr lang="en-US" dirty="0"/>
          </a:p>
        </p:txBody>
      </p:sp>
      <p:sp>
        <p:nvSpPr>
          <p:cNvPr id="3" name="Text Placeholder 2"/>
          <p:cNvSpPr>
            <a:spLocks noGrp="1"/>
          </p:cNvSpPr>
          <p:nvPr>
            <p:ph type="body" sz="half" idx="1"/>
          </p:nvPr>
        </p:nvSpPr>
        <p:spPr>
          <a:xfrm>
            <a:off x="304800" y="1447800"/>
            <a:ext cx="4495800" cy="4953000"/>
          </a:xfrm>
        </p:spPr>
        <p:txBody>
          <a:bodyPr/>
          <a:lstStyle/>
          <a:p>
            <a:r>
              <a:rPr lang="en-US" dirty="0" smtClean="0"/>
              <a:t>LARYNX  </a:t>
            </a:r>
          </a:p>
          <a:p>
            <a:r>
              <a:rPr lang="en-US" sz="2000" i="1" dirty="0" smtClean="0"/>
              <a:t>connects the pharynx with the trachea.</a:t>
            </a:r>
          </a:p>
          <a:p>
            <a:r>
              <a:rPr lang="en-US" sz="2000" i="1" dirty="0" smtClean="0"/>
              <a:t>Contains: the thyroid cartilage </a:t>
            </a:r>
            <a:r>
              <a:rPr lang="en-US" sz="2000" dirty="0" smtClean="0"/>
              <a:t> </a:t>
            </a:r>
            <a:endParaRPr lang="en-US" sz="2000" i="1" dirty="0" smtClean="0"/>
          </a:p>
          <a:p>
            <a:r>
              <a:rPr lang="en-US" sz="2000" i="1" dirty="0" smtClean="0"/>
              <a:t>epiglottis which prevents food from entering the larynx</a:t>
            </a:r>
            <a:endParaRPr lang="en-US" sz="2000" dirty="0" smtClean="0"/>
          </a:p>
          <a:p>
            <a:r>
              <a:rPr lang="en-US" sz="2000" i="1" dirty="0" err="1" smtClean="0"/>
              <a:t>cricoid</a:t>
            </a:r>
            <a:r>
              <a:rPr lang="en-US" sz="2000" i="1" dirty="0" smtClean="0"/>
              <a:t> cartilage which connects the larynx and trachea, </a:t>
            </a:r>
          </a:p>
          <a:p>
            <a:r>
              <a:rPr lang="en-US" sz="2000" i="1" dirty="0" smtClean="0"/>
              <a:t>paired </a:t>
            </a:r>
            <a:r>
              <a:rPr lang="en-US" sz="2000" i="1" dirty="0" err="1" smtClean="0"/>
              <a:t>arytenoid</a:t>
            </a:r>
            <a:r>
              <a:rPr lang="en-US" sz="2000" i="1" dirty="0" smtClean="0"/>
              <a:t>, </a:t>
            </a:r>
            <a:r>
              <a:rPr lang="en-US" sz="2000" i="1" dirty="0" err="1" smtClean="0"/>
              <a:t>corniculate</a:t>
            </a:r>
            <a:r>
              <a:rPr lang="en-US" sz="2000" i="1" dirty="0" smtClean="0"/>
              <a:t> and cuneiform cartilages.</a:t>
            </a:r>
          </a:p>
          <a:p>
            <a:r>
              <a:rPr lang="en-US" sz="2000" i="1" dirty="0" smtClean="0"/>
              <a:t>True Vocal folds</a:t>
            </a:r>
          </a:p>
          <a:p>
            <a:r>
              <a:rPr lang="en-US" sz="2000" i="1" dirty="0" smtClean="0"/>
              <a:t>Opening between the true vocal folds called the glottis. </a:t>
            </a:r>
          </a:p>
          <a:p>
            <a:endParaRPr lang="en-US" dirty="0"/>
          </a:p>
        </p:txBody>
      </p:sp>
      <p:pic>
        <p:nvPicPr>
          <p:cNvPr id="1028" name="Picture 4" descr="http://upload.wikimedia.org/wikipedia/commons/f/fd/Larynx_normal2a.jpg"/>
          <p:cNvPicPr>
            <a:picLocks noGrp="1" noChangeAspect="1" noChangeArrowheads="1"/>
          </p:cNvPicPr>
          <p:nvPr>
            <p:ph type="clipArt" sz="half" idx="2"/>
          </p:nvPr>
        </p:nvPicPr>
        <p:blipFill>
          <a:blip r:embed="rId2" cstate="print"/>
          <a:srcRect/>
          <a:stretch>
            <a:fillRect/>
          </a:stretch>
        </p:blipFill>
        <p:spPr bwMode="auto">
          <a:xfrm>
            <a:off x="4775200" y="1447800"/>
            <a:ext cx="4368800" cy="3276600"/>
          </a:xfrm>
          <a:prstGeom prst="rect">
            <a:avLst/>
          </a:prstGeom>
          <a:noFill/>
        </p:spPr>
      </p:pic>
      <p:pic>
        <p:nvPicPr>
          <p:cNvPr id="1030" name="Picture 6" descr="http://faculty.washington.edu/kepeter/119/images/larynx_interior.jpg">
            <a:hlinkClick r:id="rId3"/>
          </p:cNvPr>
          <p:cNvPicPr>
            <a:picLocks noChangeAspect="1" noChangeArrowheads="1"/>
          </p:cNvPicPr>
          <p:nvPr/>
        </p:nvPicPr>
        <p:blipFill>
          <a:blip r:embed="rId4" cstate="print"/>
          <a:srcRect/>
          <a:stretch>
            <a:fillRect/>
          </a:stretch>
        </p:blipFill>
        <p:spPr bwMode="auto">
          <a:xfrm>
            <a:off x="5867400" y="4258233"/>
            <a:ext cx="2743200" cy="25997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b="1" dirty="0" smtClean="0">
                <a:solidFill>
                  <a:schemeClr val="tx1"/>
                </a:solidFill>
              </a:rPr>
              <a:t>LARYNX</a:t>
            </a:r>
            <a:endParaRPr lang="en-US" b="1" dirty="0">
              <a:solidFill>
                <a:schemeClr val="tx1"/>
              </a:solidFill>
            </a:endParaRPr>
          </a:p>
        </p:txBody>
      </p:sp>
      <p:sp>
        <p:nvSpPr>
          <p:cNvPr id="3" name="Text Placeholder 2"/>
          <p:cNvSpPr>
            <a:spLocks noGrp="1"/>
          </p:cNvSpPr>
          <p:nvPr>
            <p:ph type="body" sz="half" idx="1"/>
          </p:nvPr>
        </p:nvSpPr>
        <p:spPr>
          <a:xfrm>
            <a:off x="152400" y="1524000"/>
            <a:ext cx="3810000" cy="4114800"/>
          </a:xfrm>
        </p:spPr>
        <p:txBody>
          <a:bodyPr/>
          <a:lstStyle/>
          <a:p>
            <a:pPr>
              <a:buNone/>
            </a:pPr>
            <a:r>
              <a:rPr lang="en-US" sz="2400" i="1" dirty="0" smtClean="0"/>
              <a:t>1. thyroid cartilage</a:t>
            </a:r>
          </a:p>
          <a:p>
            <a:pPr>
              <a:buNone/>
            </a:pPr>
            <a:r>
              <a:rPr lang="en-US" sz="2400" i="1" dirty="0" smtClean="0"/>
              <a:t>2.  </a:t>
            </a:r>
            <a:r>
              <a:rPr lang="en-US" sz="2400" i="1" dirty="0" err="1" smtClean="0"/>
              <a:t>cricoid</a:t>
            </a:r>
            <a:r>
              <a:rPr lang="en-US" sz="2400" i="1" dirty="0" smtClean="0"/>
              <a:t> cartilage </a:t>
            </a:r>
          </a:p>
          <a:p>
            <a:pPr marL="457200" indent="-457200">
              <a:buNone/>
            </a:pPr>
            <a:r>
              <a:rPr lang="en-US" sz="2400" i="1" dirty="0" smtClean="0"/>
              <a:t>3.  epiglottis </a:t>
            </a:r>
          </a:p>
          <a:p>
            <a:pPr marL="457200" indent="-457200">
              <a:buNone/>
            </a:pPr>
            <a:r>
              <a:rPr lang="en-US" sz="2400" i="1" dirty="0" smtClean="0"/>
              <a:t>5.  </a:t>
            </a:r>
            <a:r>
              <a:rPr lang="en-US" sz="2400" i="1" dirty="0" err="1" smtClean="0"/>
              <a:t>arytenoid</a:t>
            </a:r>
            <a:r>
              <a:rPr lang="en-US" sz="2400" i="1" dirty="0" smtClean="0"/>
              <a:t> cartilages</a:t>
            </a:r>
          </a:p>
          <a:p>
            <a:pPr marL="457200" indent="-457200">
              <a:buNone/>
            </a:pPr>
            <a:r>
              <a:rPr lang="en-US" sz="2400" i="1" dirty="0" smtClean="0"/>
              <a:t>6.  </a:t>
            </a:r>
            <a:r>
              <a:rPr lang="en-US" sz="2400" i="1" dirty="0" err="1" smtClean="0"/>
              <a:t>corniculate</a:t>
            </a:r>
            <a:r>
              <a:rPr lang="en-US" sz="2400" i="1" dirty="0" smtClean="0"/>
              <a:t> cartilages</a:t>
            </a:r>
          </a:p>
          <a:p>
            <a:pPr marL="457200" indent="-457200">
              <a:buNone/>
            </a:pPr>
            <a:r>
              <a:rPr lang="en-US" sz="2400" i="1" dirty="0" smtClean="0"/>
              <a:t>9.  hyoid bone</a:t>
            </a:r>
          </a:p>
          <a:p>
            <a:pPr marL="457200" indent="-457200">
              <a:buAutoNum type="arabicPeriod" startAt="3"/>
            </a:pPr>
            <a:endParaRPr lang="en-US" sz="2400" i="1" dirty="0" smtClean="0"/>
          </a:p>
          <a:p>
            <a:pPr marL="457200" indent="-457200">
              <a:buAutoNum type="arabicPeriod" startAt="2"/>
            </a:pPr>
            <a:endParaRPr lang="en-US" sz="2400" dirty="0"/>
          </a:p>
        </p:txBody>
      </p:sp>
      <p:pic>
        <p:nvPicPr>
          <p:cNvPr id="53254" name="Picture 6" descr="http://daphne.palomar.edu/ccarpenter/Models/lung_model_larynx.jpg"/>
          <p:cNvPicPr>
            <a:picLocks noGrp="1" noChangeAspect="1" noChangeArrowheads="1"/>
          </p:cNvPicPr>
          <p:nvPr>
            <p:ph type="clipArt" sz="half" idx="2"/>
          </p:nvPr>
        </p:nvPicPr>
        <p:blipFill>
          <a:blip r:embed="rId2" cstate="print"/>
          <a:srcRect/>
          <a:stretch>
            <a:fillRect/>
          </a:stretch>
        </p:blipFill>
        <p:spPr bwMode="auto">
          <a:xfrm>
            <a:off x="3868037" y="1371600"/>
            <a:ext cx="5277736" cy="4343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4267200"/>
            <a:ext cx="8610600" cy="1752600"/>
          </a:xfrm>
        </p:spPr>
        <p:txBody>
          <a:bodyPr/>
          <a:lstStyle/>
          <a:p>
            <a:r>
              <a:rPr lang="en-US" sz="2000" i="1" dirty="0" smtClean="0"/>
              <a:t>The right lung has three lobes separated by two fissures (horizontal and oblique)</a:t>
            </a:r>
            <a:r>
              <a:rPr lang="en-US" dirty="0" smtClean="0"/>
              <a:t>. </a:t>
            </a:r>
          </a:p>
          <a:p>
            <a:r>
              <a:rPr lang="en-US" sz="2000" i="1" dirty="0" smtClean="0"/>
              <a:t>The left lung has two lobes separated by one fissure (oblique) and has a depression called the cardiac notch.</a:t>
            </a:r>
          </a:p>
          <a:p>
            <a:r>
              <a:rPr lang="en-US" dirty="0" smtClean="0"/>
              <a:t> </a:t>
            </a:r>
          </a:p>
          <a:p>
            <a:endParaRPr lang="en-US" dirty="0"/>
          </a:p>
        </p:txBody>
      </p:sp>
      <p:pic>
        <p:nvPicPr>
          <p:cNvPr id="6" name="Picture 5" descr="BODIES_smokers_lungs.jpg"/>
          <p:cNvPicPr>
            <a:picLocks noChangeAspect="1"/>
          </p:cNvPicPr>
          <p:nvPr/>
        </p:nvPicPr>
        <p:blipFill>
          <a:blip r:embed="rId2" cstate="print"/>
          <a:stretch>
            <a:fillRect/>
          </a:stretch>
        </p:blipFill>
        <p:spPr>
          <a:xfrm>
            <a:off x="4710342" y="0"/>
            <a:ext cx="4433657" cy="3962400"/>
          </a:xfrm>
          <a:prstGeom prst="rect">
            <a:avLst/>
          </a:prstGeom>
        </p:spPr>
      </p:pic>
      <p:pic>
        <p:nvPicPr>
          <p:cNvPr id="54276" name="Picture 4" descr="http://www.nlm.nih.gov/research/visible/image/thorax.jpg"/>
          <p:cNvPicPr>
            <a:picLocks noChangeAspect="1" noChangeArrowheads="1"/>
          </p:cNvPicPr>
          <p:nvPr/>
        </p:nvPicPr>
        <p:blipFill>
          <a:blip r:embed="rId3" cstate="print"/>
          <a:srcRect/>
          <a:stretch>
            <a:fillRect/>
          </a:stretch>
        </p:blipFill>
        <p:spPr bwMode="auto">
          <a:xfrm>
            <a:off x="1" y="869068"/>
            <a:ext cx="4724399" cy="23565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b="1" dirty="0" smtClean="0">
                <a:solidFill>
                  <a:schemeClr val="tx1"/>
                </a:solidFill>
              </a:rPr>
              <a:t>Structural Portions of the Respiratory System</a:t>
            </a:r>
          </a:p>
        </p:txBody>
      </p:sp>
      <p:sp>
        <p:nvSpPr>
          <p:cNvPr id="5123" name="Rectangle 3"/>
          <p:cNvSpPr>
            <a:spLocks noGrp="1" noChangeArrowheads="1"/>
          </p:cNvSpPr>
          <p:nvPr>
            <p:ph type="body" sz="half" idx="1"/>
          </p:nvPr>
        </p:nvSpPr>
        <p:spPr>
          <a:xfrm>
            <a:off x="152400" y="1828800"/>
            <a:ext cx="3810000" cy="4114800"/>
          </a:xfrm>
        </p:spPr>
        <p:txBody>
          <a:bodyPr/>
          <a:lstStyle/>
          <a:p>
            <a:pPr eaLnBrk="1" hangingPunct="1"/>
            <a:r>
              <a:rPr lang="en-US" sz="2800" b="1" smtClean="0"/>
              <a:t>Lower Respiratory System:</a:t>
            </a:r>
          </a:p>
          <a:p>
            <a:pPr eaLnBrk="1" hangingPunct="1">
              <a:buFontTx/>
              <a:buNone/>
            </a:pPr>
            <a:r>
              <a:rPr lang="en-US" sz="2800" b="1" smtClean="0"/>
              <a:t>	Contains a set of conducting ducts that carry air to the exchange surfaces.</a:t>
            </a:r>
          </a:p>
          <a:p>
            <a:pPr eaLnBrk="1" hangingPunct="1">
              <a:buFontTx/>
              <a:buNone/>
            </a:pPr>
            <a:r>
              <a:rPr lang="en-US" sz="2800" b="1" smtClean="0"/>
              <a:t>You need to know </a:t>
            </a:r>
          </a:p>
          <a:p>
            <a:pPr eaLnBrk="1" hangingPunct="1">
              <a:buFontTx/>
              <a:buNone/>
            </a:pPr>
            <a:r>
              <a:rPr lang="en-US" sz="2800" b="1" smtClean="0"/>
              <a:t>their  order.</a:t>
            </a:r>
          </a:p>
        </p:txBody>
      </p:sp>
      <p:pic>
        <p:nvPicPr>
          <p:cNvPr id="5124" name="Picture 6" descr="177645"/>
          <p:cNvPicPr>
            <a:picLocks noGrp="1" noChangeAspect="1" noChangeArrowheads="1"/>
          </p:cNvPicPr>
          <p:nvPr>
            <p:ph type="clipArt" sz="half" idx="2"/>
          </p:nvPr>
        </p:nvPicPr>
        <p:blipFill>
          <a:blip r:embed="rId2" cstate="print"/>
          <a:srcRect/>
          <a:stretch>
            <a:fillRect/>
          </a:stretch>
        </p:blipFill>
        <p:spPr>
          <a:xfrm>
            <a:off x="3581400" y="1905000"/>
            <a:ext cx="5562600" cy="4313238"/>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pPr eaLnBrk="1" hangingPunct="1"/>
            <a:r>
              <a:rPr lang="en-US" sz="4000" b="1" smtClean="0">
                <a:solidFill>
                  <a:schemeClr val="tx1"/>
                </a:solidFill>
              </a:rPr>
              <a:t>Structural Portions of the Respiratory System</a:t>
            </a:r>
          </a:p>
        </p:txBody>
      </p:sp>
      <p:sp>
        <p:nvSpPr>
          <p:cNvPr id="6147" name="Rectangle 3"/>
          <p:cNvSpPr>
            <a:spLocks noGrp="1" noChangeArrowheads="1"/>
          </p:cNvSpPr>
          <p:nvPr>
            <p:ph type="body" sz="half" idx="1"/>
          </p:nvPr>
        </p:nvSpPr>
        <p:spPr>
          <a:xfrm>
            <a:off x="152400" y="1447800"/>
            <a:ext cx="3810000" cy="1676400"/>
          </a:xfrm>
        </p:spPr>
        <p:txBody>
          <a:bodyPr/>
          <a:lstStyle/>
          <a:p>
            <a:pPr eaLnBrk="1" hangingPunct="1"/>
            <a:r>
              <a:rPr lang="en-US" sz="2800" b="1" smtClean="0"/>
              <a:t>Lower Respiratory System</a:t>
            </a:r>
          </a:p>
          <a:p>
            <a:pPr eaLnBrk="1" hangingPunct="1">
              <a:buFontTx/>
              <a:buNone/>
            </a:pPr>
            <a:r>
              <a:rPr lang="en-US" sz="2800" b="1" smtClean="0"/>
              <a:t>	Respiratory Portion</a:t>
            </a:r>
          </a:p>
        </p:txBody>
      </p:sp>
      <p:pic>
        <p:nvPicPr>
          <p:cNvPr id="6148" name="Picture 7" descr="177649"/>
          <p:cNvPicPr>
            <a:picLocks noGrp="1" noChangeAspect="1" noChangeArrowheads="1"/>
          </p:cNvPicPr>
          <p:nvPr>
            <p:ph type="clipArt" sz="half" idx="2"/>
          </p:nvPr>
        </p:nvPicPr>
        <p:blipFill>
          <a:blip r:embed="rId2" cstate="print"/>
          <a:srcRect/>
          <a:stretch>
            <a:fillRect/>
          </a:stretch>
        </p:blipFill>
        <p:spPr>
          <a:xfrm>
            <a:off x="5227638" y="1371600"/>
            <a:ext cx="3916362" cy="5486400"/>
          </a:xfrm>
          <a:noFill/>
        </p:spPr>
      </p:pic>
      <p:pic>
        <p:nvPicPr>
          <p:cNvPr id="6149" name="Picture 8" descr="177650"/>
          <p:cNvPicPr>
            <a:picLocks noChangeAspect="1" noChangeArrowheads="1"/>
          </p:cNvPicPr>
          <p:nvPr/>
        </p:nvPicPr>
        <p:blipFill>
          <a:blip r:embed="rId3" cstate="print"/>
          <a:srcRect/>
          <a:stretch>
            <a:fillRect/>
          </a:stretch>
        </p:blipFill>
        <p:spPr bwMode="auto">
          <a:xfrm>
            <a:off x="0" y="2971800"/>
            <a:ext cx="5181600"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8534400" cy="1066800"/>
          </a:xfrm>
        </p:spPr>
        <p:txBody>
          <a:bodyPr/>
          <a:lstStyle/>
          <a:p>
            <a:pPr eaLnBrk="1" hangingPunct="1"/>
            <a:r>
              <a:rPr lang="en-US" sz="4000" b="1" smtClean="0">
                <a:solidFill>
                  <a:schemeClr val="tx1"/>
                </a:solidFill>
              </a:rPr>
              <a:t>Microscopic Anatomy of a Lobule</a:t>
            </a:r>
          </a:p>
        </p:txBody>
      </p:sp>
      <p:sp>
        <p:nvSpPr>
          <p:cNvPr id="7171" name="Rectangle 3"/>
          <p:cNvSpPr>
            <a:spLocks noGrp="1" noChangeArrowheads="1"/>
          </p:cNvSpPr>
          <p:nvPr>
            <p:ph type="body" sz="half" idx="1"/>
          </p:nvPr>
        </p:nvSpPr>
        <p:spPr/>
        <p:txBody>
          <a:bodyPr/>
          <a:lstStyle/>
          <a:p>
            <a:pPr eaLnBrk="1" hangingPunct="1"/>
            <a:endParaRPr lang="en-US" sz="2800" smtClean="0"/>
          </a:p>
        </p:txBody>
      </p:sp>
      <p:pic>
        <p:nvPicPr>
          <p:cNvPr id="7172" name="Picture 5" descr="177649"/>
          <p:cNvPicPr>
            <a:picLocks noChangeAspect="1" noChangeArrowheads="1"/>
          </p:cNvPicPr>
          <p:nvPr/>
        </p:nvPicPr>
        <p:blipFill>
          <a:blip r:embed="rId2" cstate="print"/>
          <a:srcRect/>
          <a:stretch>
            <a:fillRect/>
          </a:stretch>
        </p:blipFill>
        <p:spPr bwMode="auto">
          <a:xfrm>
            <a:off x="0" y="1447800"/>
            <a:ext cx="4592638" cy="4953000"/>
          </a:xfrm>
          <a:prstGeom prst="rect">
            <a:avLst/>
          </a:prstGeom>
          <a:noFill/>
          <a:ln w="9525">
            <a:noFill/>
            <a:miter lim="800000"/>
            <a:headEnd/>
            <a:tailEnd/>
          </a:ln>
        </p:spPr>
      </p:pic>
      <p:pic>
        <p:nvPicPr>
          <p:cNvPr id="7173" name="Picture 8" descr="RESPL17"/>
          <p:cNvPicPr>
            <a:picLocks noGrp="1" noChangeAspect="1" noChangeArrowheads="1"/>
          </p:cNvPicPr>
          <p:nvPr>
            <p:ph type="clipArt" sz="half" idx="2"/>
          </p:nvPr>
        </p:nvPicPr>
        <p:blipFill>
          <a:blip r:embed="rId3" cstate="print"/>
          <a:srcRect/>
          <a:stretch>
            <a:fillRect/>
          </a:stretch>
        </p:blipFill>
        <p:spPr>
          <a:xfrm>
            <a:off x="4495800" y="1447800"/>
            <a:ext cx="4648200" cy="44831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CC"/>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CC"/>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725</Words>
  <Application>Microsoft Office PowerPoint</Application>
  <PresentationFormat>On-screen Show (4:3)</PresentationFormat>
  <Paragraphs>163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Bio&amp; 242:  Unit 2 / Lecture 2</vt:lpstr>
      <vt:lpstr>Processes of the  Respiratory System</vt:lpstr>
      <vt:lpstr>Structural Portions of the Respiratory System</vt:lpstr>
      <vt:lpstr>Structural Portions of the Respiratory System</vt:lpstr>
      <vt:lpstr>LARYNX</vt:lpstr>
      <vt:lpstr>Slide 6</vt:lpstr>
      <vt:lpstr>Structural Portions of the Respiratory System</vt:lpstr>
      <vt:lpstr>Structural Portions of the Respiratory System</vt:lpstr>
      <vt:lpstr>Microscopic Anatomy of a Lobule</vt:lpstr>
      <vt:lpstr>Pulmonary Ventilation Inspiration</vt:lpstr>
      <vt:lpstr>Pulmonary Ventilation Expiration</vt:lpstr>
      <vt:lpstr>Pressure Changes in Pulmonary Ventilation and Boyle’s Law</vt:lpstr>
      <vt:lpstr>Summary of Inspiratory and Expiratory Events</vt:lpstr>
      <vt:lpstr>Factors Affecting Pulmonary Ventilation</vt:lpstr>
      <vt:lpstr>Factors Affecting  Pulmonary Ventilation</vt:lpstr>
      <vt:lpstr>Slide 16</vt:lpstr>
      <vt:lpstr>Slide 17</vt:lpstr>
      <vt:lpstr>Factors Affecting  Pulmonary Ventilation</vt:lpstr>
      <vt:lpstr>Slide 19</vt:lpstr>
      <vt:lpstr>Slide 20</vt:lpstr>
      <vt:lpstr>Slide 21</vt:lpstr>
      <vt:lpstr>Slide 22</vt:lpstr>
      <vt:lpstr>Lung Volumes and Capacities</vt:lpstr>
      <vt:lpstr>Factors Affecting External Respiration</vt:lpstr>
      <vt:lpstr>Factors Affecting External Respiration</vt:lpstr>
      <vt:lpstr>Factors Affecting External Respiration</vt:lpstr>
      <vt:lpstr>Factors Affecting External Respiration</vt:lpstr>
      <vt:lpstr>Factors that affect Oxygen Transportation by Hemoglobin</vt:lpstr>
      <vt:lpstr>The Effect of Blood pH on the Affinity of Hemoglobin for O2</vt:lpstr>
      <vt:lpstr>The Effect of pCO2 on the Affinity of Hemoglobin for O2 </vt:lpstr>
      <vt:lpstr>The Effect of Blood Temperature on the Affinity of Hemoglobin for O2</vt:lpstr>
      <vt:lpstr>The Difference between Fetal and Maternal Hemoglobin for O2 Affinity</vt:lpstr>
      <vt:lpstr>Summary of Gas Exchange during both External and Internal Respiration</vt:lpstr>
      <vt:lpstr>Summary of Gas Exchange during both External and Internal Respiration</vt:lpstr>
      <vt:lpstr>Nervous Control of Pulmonary Ventilation &amp; the Respiratory Centers</vt:lpstr>
      <vt:lpstr>Proposed mechanism of  ventilation control</vt:lpstr>
      <vt:lpstr>Chemical Regulation of Respiration </vt:lpstr>
      <vt:lpstr>Clinical Terms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Processes of the Respiratory System</dc:title>
  <cp:lastModifiedBy>GaryB</cp:lastModifiedBy>
  <cp:revision>64</cp:revision>
  <dcterms:modified xsi:type="dcterms:W3CDTF">2010-01-13T21:55:48Z</dcterms:modified>
</cp:coreProperties>
</file>